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Lst>
  <p:notesMasterIdLst>
    <p:notesMasterId r:id="rId28"/>
  </p:notesMasterIdLst>
  <p:handoutMasterIdLst>
    <p:handoutMasterId r:id="rId29"/>
  </p:handoutMasterIdLst>
  <p:sldIdLst>
    <p:sldId id="256" r:id="rId2"/>
    <p:sldId id="279" r:id="rId3"/>
    <p:sldId id="272" r:id="rId4"/>
    <p:sldId id="257" r:id="rId5"/>
    <p:sldId id="285" r:id="rId6"/>
    <p:sldId id="263" r:id="rId7"/>
    <p:sldId id="286" r:id="rId8"/>
    <p:sldId id="264" r:id="rId9"/>
    <p:sldId id="283" r:id="rId10"/>
    <p:sldId id="258" r:id="rId11"/>
    <p:sldId id="262" r:id="rId12"/>
    <p:sldId id="259" r:id="rId13"/>
    <p:sldId id="260" r:id="rId14"/>
    <p:sldId id="261" r:id="rId15"/>
    <p:sldId id="266" r:id="rId16"/>
    <p:sldId id="265" r:id="rId17"/>
    <p:sldId id="267" r:id="rId18"/>
    <p:sldId id="270" r:id="rId19"/>
    <p:sldId id="276" r:id="rId20"/>
    <p:sldId id="277" r:id="rId21"/>
    <p:sldId id="273" r:id="rId22"/>
    <p:sldId id="274" r:id="rId23"/>
    <p:sldId id="280" r:id="rId24"/>
    <p:sldId id="287" r:id="rId25"/>
    <p:sldId id="275" r:id="rId26"/>
    <p:sldId id="281" r:id="rId2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ie LaBarte" initials="LL" lastIdx="2" clrIdx="0">
    <p:extLst>
      <p:ext uri="{19B8F6BF-5375-455C-9EA6-DF929625EA0E}">
        <p15:presenceInfo xmlns:p15="http://schemas.microsoft.com/office/powerpoint/2012/main" userId="8ed4016d23d601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60"/>
  </p:normalViewPr>
  <p:slideViewPr>
    <p:cSldViewPr>
      <p:cViewPr varScale="1">
        <p:scale>
          <a:sx n="85" d="100"/>
          <a:sy n="85" d="100"/>
        </p:scale>
        <p:origin x="1411"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58" cy="465292"/>
          </a:xfrm>
          <a:prstGeom prst="rect">
            <a:avLst/>
          </a:prstGeom>
        </p:spPr>
        <p:txBody>
          <a:bodyPr vert="horz" lIns="93174" tIns="46586" rIns="93174" bIns="46586"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0576" y="0"/>
            <a:ext cx="3038258" cy="465292"/>
          </a:xfrm>
          <a:prstGeom prst="rect">
            <a:avLst/>
          </a:prstGeom>
        </p:spPr>
        <p:txBody>
          <a:bodyPr vert="horz" lIns="93174" tIns="46586" rIns="93174" bIns="46586" rtlCol="0"/>
          <a:lstStyle>
            <a:lvl1pPr algn="r" eaLnBrk="1" hangingPunct="1">
              <a:defRPr sz="1200">
                <a:latin typeface="Arial" charset="0"/>
              </a:defRPr>
            </a:lvl1pPr>
          </a:lstStyle>
          <a:p>
            <a:pPr>
              <a:defRPr/>
            </a:pPr>
            <a:fld id="{CADEE51F-809F-4CB7-A193-B1C0E52405EA}" type="datetime1">
              <a:rPr lang="en-US" smtClean="0"/>
              <a:t>2/3/2020</a:t>
            </a:fld>
            <a:endParaRPr lang="en-US"/>
          </a:p>
        </p:txBody>
      </p:sp>
      <p:sp>
        <p:nvSpPr>
          <p:cNvPr id="4" name="Footer Placeholder 3"/>
          <p:cNvSpPr>
            <a:spLocks noGrp="1"/>
          </p:cNvSpPr>
          <p:nvPr>
            <p:ph type="ftr" sz="quarter" idx="2"/>
          </p:nvPr>
        </p:nvSpPr>
        <p:spPr>
          <a:xfrm>
            <a:off x="1" y="8829537"/>
            <a:ext cx="3038258" cy="465292"/>
          </a:xfrm>
          <a:prstGeom prst="rect">
            <a:avLst/>
          </a:prstGeom>
        </p:spPr>
        <p:txBody>
          <a:bodyPr vert="horz" lIns="93174" tIns="46586" rIns="93174" bIns="46586"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576" y="8829537"/>
            <a:ext cx="3038258" cy="465292"/>
          </a:xfrm>
          <a:prstGeom prst="rect">
            <a:avLst/>
          </a:prstGeom>
        </p:spPr>
        <p:txBody>
          <a:bodyPr vert="horz" wrap="square" lIns="93174" tIns="46586" rIns="93174" bIns="46586" numCol="1" anchor="b" anchorCtr="0" compatLnSpc="1">
            <a:prstTxWarp prst="textNoShape">
              <a:avLst/>
            </a:prstTxWarp>
          </a:bodyPr>
          <a:lstStyle>
            <a:lvl1pPr algn="r" eaLnBrk="1" hangingPunct="1">
              <a:defRPr sz="1200"/>
            </a:lvl1pPr>
          </a:lstStyle>
          <a:p>
            <a:pPr>
              <a:defRPr/>
            </a:pPr>
            <a:fld id="{1EEFB6F0-2E8C-4095-A988-F0A0E1794F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38258" cy="465292"/>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70576" y="0"/>
            <a:ext cx="3038258" cy="465292"/>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lgn="r" eaLnBrk="1" hangingPunct="1">
              <a:defRPr sz="1200">
                <a:latin typeface="Arial" charset="0"/>
              </a:defRPr>
            </a:lvl1pPr>
          </a:lstStyle>
          <a:p>
            <a:pPr>
              <a:defRPr/>
            </a:pPr>
            <a:fld id="{9020E27A-A027-4B8F-80CA-D21258EFAEB1}" type="datetime1">
              <a:rPr lang="en-US" smtClean="0"/>
              <a:t>2/3/2020</a:t>
            </a:fld>
            <a:endParaRPr lang="en-US"/>
          </a:p>
        </p:txBody>
      </p:sp>
      <p:sp>
        <p:nvSpPr>
          <p:cNvPr id="3076"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0413" y="4415555"/>
            <a:ext cx="5609574" cy="4182908"/>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29537"/>
            <a:ext cx="3038258" cy="465292"/>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0576" y="8829537"/>
            <a:ext cx="3038258" cy="465292"/>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lgn="r" eaLnBrk="1" hangingPunct="1">
              <a:defRPr sz="1200"/>
            </a:lvl1pPr>
          </a:lstStyle>
          <a:p>
            <a:pPr>
              <a:defRPr/>
            </a:pPr>
            <a:fld id="{A3DE053C-E78E-428D-B9CB-8C7B0F3E9A5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102503AB-4C29-4870-8532-9323DD2A341F}" type="slidenum">
              <a:rPr lang="en-US" altLang="en-US" smtClean="0"/>
              <a:pPr/>
              <a:t>1</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1EADF571-7195-46EC-AC08-4A6E7E90BD0F}" type="slidenum">
              <a:rPr lang="en-US" altLang="en-US" smtClean="0"/>
              <a:pPr/>
              <a:t>15</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10AEF3D8-F31A-4DE7-BA68-EEBCB595F67B}" type="slidenum">
              <a:rPr lang="en-US" altLang="en-US" smtClean="0"/>
              <a:pPr/>
              <a:t>16</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D884CDFE-1EC2-426F-A288-4291CBE8B732}" type="slidenum">
              <a:rPr lang="en-US" altLang="en-US" smtClean="0"/>
              <a:pPr/>
              <a:t>17</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A0A59A56-23A9-4B29-ACD2-EEC1795CD859}" type="slidenum">
              <a:rPr lang="en-US" altLang="en-US" smtClean="0"/>
              <a:pPr/>
              <a:t>4</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08D2DD76-9343-47C9-8636-CA9868B8059C}" type="slidenum">
              <a:rPr lang="en-US" altLang="en-US" smtClean="0"/>
              <a:pPr/>
              <a:t>6</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9EF69649-E69D-48C3-8384-FC5D9D477058}" type="slidenum">
              <a:rPr lang="en-US" altLang="en-US" smtClean="0"/>
              <a:pPr/>
              <a:t>8</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2E10459C-ABF5-441F-B877-8EC8A0EAE6B5}" type="slidenum">
              <a:rPr lang="en-US" altLang="en-US" smtClean="0"/>
              <a:pPr/>
              <a:t>10</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AB35AF65-C512-4CAF-854B-AA2E385096AE}" type="slidenum">
              <a:rPr lang="en-US" altLang="en-US" smtClean="0"/>
              <a:pPr/>
              <a:t>11</a:t>
            </a:fld>
            <a:endParaRPr lang="en-US"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A6F3328F-ACB1-409F-A9C6-EDAEF27F6AA1}" type="slidenum">
              <a:rPr lang="en-US" altLang="en-US" smtClean="0"/>
              <a:pPr/>
              <a:t>12</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C514FE56-A361-4BB0-80C6-A41101DDCC2B}" type="slidenum">
              <a:rPr lang="en-US" altLang="en-US" smtClean="0"/>
              <a:pPr/>
              <a:t>13</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4629" indent="-282550">
              <a:defRPr>
                <a:solidFill>
                  <a:schemeClr val="tx1"/>
                </a:solidFill>
                <a:latin typeface="Arial" panose="020B0604020202020204" pitchFamily="34" charset="0"/>
              </a:defRPr>
            </a:lvl2pPr>
            <a:lvl3pPr marL="1130198" indent="-226040">
              <a:defRPr>
                <a:solidFill>
                  <a:schemeClr val="tx1"/>
                </a:solidFill>
                <a:latin typeface="Arial" panose="020B0604020202020204" pitchFamily="34" charset="0"/>
              </a:defRPr>
            </a:lvl3pPr>
            <a:lvl4pPr marL="1582278" indent="-226040">
              <a:defRPr>
                <a:solidFill>
                  <a:schemeClr val="tx1"/>
                </a:solidFill>
                <a:latin typeface="Arial" panose="020B0604020202020204" pitchFamily="34" charset="0"/>
              </a:defRPr>
            </a:lvl4pPr>
            <a:lvl5pPr marL="2034357" indent="-226040">
              <a:defRPr>
                <a:solidFill>
                  <a:schemeClr val="tx1"/>
                </a:solidFill>
                <a:latin typeface="Arial" panose="020B0604020202020204" pitchFamily="34" charset="0"/>
              </a:defRPr>
            </a:lvl5pPr>
            <a:lvl6pPr marL="2486436" indent="-226040" eaLnBrk="0" fontAlgn="base" hangingPunct="0">
              <a:spcBef>
                <a:spcPct val="0"/>
              </a:spcBef>
              <a:spcAft>
                <a:spcPct val="0"/>
              </a:spcAft>
              <a:defRPr>
                <a:solidFill>
                  <a:schemeClr val="tx1"/>
                </a:solidFill>
                <a:latin typeface="Arial" panose="020B0604020202020204" pitchFamily="34" charset="0"/>
              </a:defRPr>
            </a:lvl6pPr>
            <a:lvl7pPr marL="2938516" indent="-226040" eaLnBrk="0" fontAlgn="base" hangingPunct="0">
              <a:spcBef>
                <a:spcPct val="0"/>
              </a:spcBef>
              <a:spcAft>
                <a:spcPct val="0"/>
              </a:spcAft>
              <a:defRPr>
                <a:solidFill>
                  <a:schemeClr val="tx1"/>
                </a:solidFill>
                <a:latin typeface="Arial" panose="020B0604020202020204" pitchFamily="34" charset="0"/>
              </a:defRPr>
            </a:lvl7pPr>
            <a:lvl8pPr marL="3390595" indent="-226040" eaLnBrk="0" fontAlgn="base" hangingPunct="0">
              <a:spcBef>
                <a:spcPct val="0"/>
              </a:spcBef>
              <a:spcAft>
                <a:spcPct val="0"/>
              </a:spcAft>
              <a:defRPr>
                <a:solidFill>
                  <a:schemeClr val="tx1"/>
                </a:solidFill>
                <a:latin typeface="Arial" panose="020B0604020202020204" pitchFamily="34" charset="0"/>
              </a:defRPr>
            </a:lvl8pPr>
            <a:lvl9pPr marL="3842675" indent="-226040" eaLnBrk="0" fontAlgn="base" hangingPunct="0">
              <a:spcBef>
                <a:spcPct val="0"/>
              </a:spcBef>
              <a:spcAft>
                <a:spcPct val="0"/>
              </a:spcAft>
              <a:defRPr>
                <a:solidFill>
                  <a:schemeClr val="tx1"/>
                </a:solidFill>
                <a:latin typeface="Arial" panose="020B0604020202020204" pitchFamily="34" charset="0"/>
              </a:defRPr>
            </a:lvl9pPr>
          </a:lstStyle>
          <a:p>
            <a:fld id="{2BFC4C04-5982-484D-944E-2A51616F56B9}" type="slidenum">
              <a:rPr lang="en-US" altLang="en-US" smtClean="0"/>
              <a:pPr/>
              <a:t>14</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63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060B6BBF-E362-4E9C-85BB-B77B8FBF24C6}" type="slidenum">
              <a:rPr lang="en-US" altLang="en-US"/>
              <a:pPr>
                <a:defRPr/>
              </a:pPr>
              <a:t>‹#›</a:t>
            </a:fld>
            <a:endParaRPr lang="en-US" altLang="en-US"/>
          </a:p>
        </p:txBody>
      </p:sp>
    </p:spTree>
    <p:extLst>
      <p:ext uri="{BB962C8B-B14F-4D97-AF65-F5344CB8AC3E}">
        <p14:creationId xmlns:p14="http://schemas.microsoft.com/office/powerpoint/2010/main" val="1605844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B4B8C64-C32C-49D2-8D3D-9E7B0622AB0F}" type="slidenum">
              <a:rPr lang="en-US" altLang="en-US"/>
              <a:pPr>
                <a:defRPr/>
              </a:pPr>
              <a:t>‹#›</a:t>
            </a:fld>
            <a:endParaRPr lang="en-US" altLang="en-US"/>
          </a:p>
        </p:txBody>
      </p:sp>
    </p:spTree>
    <p:extLst>
      <p:ext uri="{BB962C8B-B14F-4D97-AF65-F5344CB8AC3E}">
        <p14:creationId xmlns:p14="http://schemas.microsoft.com/office/powerpoint/2010/main" val="2661316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B89E1F5-AF7A-46E8-B680-4DA648D0332B}" type="slidenum">
              <a:rPr lang="en-US" altLang="en-US"/>
              <a:pPr>
                <a:defRPr/>
              </a:pPr>
              <a:t>‹#›</a:t>
            </a:fld>
            <a:endParaRPr lang="en-US" altLang="en-US"/>
          </a:p>
        </p:txBody>
      </p:sp>
    </p:spTree>
    <p:extLst>
      <p:ext uri="{BB962C8B-B14F-4D97-AF65-F5344CB8AC3E}">
        <p14:creationId xmlns:p14="http://schemas.microsoft.com/office/powerpoint/2010/main" val="57016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C2BE12C-88D5-42CD-9664-61D6868C961D}" type="slidenum">
              <a:rPr lang="en-US" altLang="en-US"/>
              <a:pPr>
                <a:defRPr/>
              </a:pPr>
              <a:t>‹#›</a:t>
            </a:fld>
            <a:endParaRPr lang="en-US" altLang="en-US"/>
          </a:p>
        </p:txBody>
      </p:sp>
    </p:spTree>
    <p:extLst>
      <p:ext uri="{BB962C8B-B14F-4D97-AF65-F5344CB8AC3E}">
        <p14:creationId xmlns:p14="http://schemas.microsoft.com/office/powerpoint/2010/main" val="245168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7B6165EA-3742-4D53-ACC3-EDEFAC58B77D}" type="slidenum">
              <a:rPr lang="en-US" altLang="en-US"/>
              <a:pPr>
                <a:defRPr/>
              </a:pPr>
              <a:t>‹#›</a:t>
            </a:fld>
            <a:endParaRPr lang="en-US" altLang="en-US"/>
          </a:p>
        </p:txBody>
      </p:sp>
    </p:spTree>
    <p:extLst>
      <p:ext uri="{BB962C8B-B14F-4D97-AF65-F5344CB8AC3E}">
        <p14:creationId xmlns:p14="http://schemas.microsoft.com/office/powerpoint/2010/main" val="3657537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44E202D-00C3-4C44-951F-1BCD9A300E85}" type="slidenum">
              <a:rPr lang="en-US" altLang="en-US"/>
              <a:pPr>
                <a:defRPr/>
              </a:pPr>
              <a:t>‹#›</a:t>
            </a:fld>
            <a:endParaRPr lang="en-US" altLang="en-US"/>
          </a:p>
        </p:txBody>
      </p:sp>
    </p:spTree>
    <p:extLst>
      <p:ext uri="{BB962C8B-B14F-4D97-AF65-F5344CB8AC3E}">
        <p14:creationId xmlns:p14="http://schemas.microsoft.com/office/powerpoint/2010/main" val="117887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44E0CD05-563D-4C92-BBA8-B9C88E97BEA3}" type="slidenum">
              <a:rPr lang="en-US" altLang="en-US"/>
              <a:pPr>
                <a:defRPr/>
              </a:pPr>
              <a:t>‹#›</a:t>
            </a:fld>
            <a:endParaRPr lang="en-US" altLang="en-US"/>
          </a:p>
        </p:txBody>
      </p:sp>
    </p:spTree>
    <p:extLst>
      <p:ext uri="{BB962C8B-B14F-4D97-AF65-F5344CB8AC3E}">
        <p14:creationId xmlns:p14="http://schemas.microsoft.com/office/powerpoint/2010/main" val="163427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BED65B73-927F-44DE-9FAF-1553763C4F3B}" type="slidenum">
              <a:rPr lang="en-US" altLang="en-US"/>
              <a:pPr>
                <a:defRPr/>
              </a:pPr>
              <a:t>‹#›</a:t>
            </a:fld>
            <a:endParaRPr lang="en-US" altLang="en-US"/>
          </a:p>
        </p:txBody>
      </p:sp>
    </p:spTree>
    <p:extLst>
      <p:ext uri="{BB962C8B-B14F-4D97-AF65-F5344CB8AC3E}">
        <p14:creationId xmlns:p14="http://schemas.microsoft.com/office/powerpoint/2010/main" val="31467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26B72F9B-A23F-4C9B-BFE4-BAE046005FC0}" type="slidenum">
              <a:rPr lang="en-US" altLang="en-US"/>
              <a:pPr>
                <a:defRPr/>
              </a:pPr>
              <a:t>‹#›</a:t>
            </a:fld>
            <a:endParaRPr lang="en-US" altLang="en-US"/>
          </a:p>
        </p:txBody>
      </p:sp>
    </p:spTree>
    <p:extLst>
      <p:ext uri="{BB962C8B-B14F-4D97-AF65-F5344CB8AC3E}">
        <p14:creationId xmlns:p14="http://schemas.microsoft.com/office/powerpoint/2010/main" val="373261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46B0D7C-3C2E-47D5-BC1F-B1E93C0B6ABF}" type="slidenum">
              <a:rPr lang="en-US" altLang="en-US"/>
              <a:pPr>
                <a:defRPr/>
              </a:pPr>
              <a:t>‹#›</a:t>
            </a:fld>
            <a:endParaRPr lang="en-US" altLang="en-US"/>
          </a:p>
        </p:txBody>
      </p:sp>
    </p:spTree>
    <p:extLst>
      <p:ext uri="{BB962C8B-B14F-4D97-AF65-F5344CB8AC3E}">
        <p14:creationId xmlns:p14="http://schemas.microsoft.com/office/powerpoint/2010/main" val="262845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D73EB001-BE48-4AEB-8F8D-D0BAC887A954}" type="slidenum">
              <a:rPr lang="en-US" altLang="en-US"/>
              <a:pPr>
                <a:defRPr/>
              </a:pPr>
              <a:t>‹#›</a:t>
            </a:fld>
            <a:endParaRPr lang="en-US" altLang="en-US"/>
          </a:p>
        </p:txBody>
      </p:sp>
    </p:spTree>
    <p:extLst>
      <p:ext uri="{BB962C8B-B14F-4D97-AF65-F5344CB8AC3E}">
        <p14:creationId xmlns:p14="http://schemas.microsoft.com/office/powerpoint/2010/main" val="3618731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53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ltLang="en-US"/>
          </a:p>
        </p:txBody>
      </p:sp>
      <p:sp>
        <p:nvSpPr>
          <p:cNvPr id="553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ltLang="en-US"/>
          </a:p>
        </p:txBody>
      </p:sp>
      <p:sp>
        <p:nvSpPr>
          <p:cNvPr id="553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28E7BF5C-2089-4081-AA3D-DD8E0CAF0A0B}"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grpSp>
    </p:spTree>
  </p:cSld>
  <p:clrMap bg1="lt1" tx1="dk1" bg2="lt2" tx2="dk2" accent1="accent1" accent2="accent2" accent3="accent3" accent4="accent4" accent5="accent5" accent6="accent6" hlink="hlink" folHlink="folHlink"/>
  <p:sldLayoutIdLst>
    <p:sldLayoutId id="2147483898"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forms.gle/kT9i9M2xaLSoCxrE6"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a.countingopin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ensourceinc.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US" altLang="en-US" smtClean="0"/>
              <a:t>Annual Report 101</a:t>
            </a:r>
          </a:p>
        </p:txBody>
      </p:sp>
      <p:sp>
        <p:nvSpPr>
          <p:cNvPr id="5123" name="Rectangle 3"/>
          <p:cNvSpPr>
            <a:spLocks noGrp="1" noChangeArrowheads="1"/>
          </p:cNvSpPr>
          <p:nvPr>
            <p:ph type="subTitle" idx="1"/>
          </p:nvPr>
        </p:nvSpPr>
        <p:spPr/>
        <p:txBody>
          <a:bodyPr/>
          <a:lstStyle/>
          <a:p>
            <a:r>
              <a:rPr lang="en-US" altLang="en-US" dirty="0" smtClean="0"/>
              <a:t>Seneca District</a:t>
            </a:r>
          </a:p>
          <a:p>
            <a:r>
              <a:rPr lang="en-US" altLang="en-US" dirty="0" smtClean="0"/>
              <a:t>Reporting Year 2019</a:t>
            </a:r>
          </a:p>
          <a:p>
            <a:endParaRPr lang="en-US" alt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304800" y="304800"/>
            <a:ext cx="8382000" cy="6248400"/>
          </a:xfrm>
        </p:spPr>
        <p:txBody>
          <a:bodyPr/>
          <a:lstStyle/>
          <a:p>
            <a:pPr eaLnBrk="1" hangingPunct="1">
              <a:lnSpc>
                <a:spcPct val="80000"/>
              </a:lnSpc>
            </a:pPr>
            <a:r>
              <a:rPr lang="en-US" altLang="en-US" sz="2600" dirty="0" smtClean="0"/>
              <a:t>Print off a year-end financial statement for 2019.  Bookkeeper, board treasurer, director; whomever keeps the books.</a:t>
            </a:r>
          </a:p>
          <a:p>
            <a:pPr eaLnBrk="1" hangingPunct="1">
              <a:lnSpc>
                <a:spcPct val="80000"/>
              </a:lnSpc>
            </a:pPr>
            <a:r>
              <a:rPr lang="en-US" altLang="en-US" sz="2600" dirty="0" smtClean="0"/>
              <a:t>Quick Books will do this.  If you do not use QB, </a:t>
            </a:r>
            <a:br>
              <a:rPr lang="en-US" altLang="en-US" sz="2600" dirty="0" smtClean="0"/>
            </a:br>
            <a:r>
              <a:rPr lang="en-US" altLang="en-US" sz="2600" dirty="0" smtClean="0"/>
              <a:t>then you must CREATE ONE for submission.  </a:t>
            </a:r>
          </a:p>
          <a:p>
            <a:pPr eaLnBrk="1" hangingPunct="1">
              <a:lnSpc>
                <a:spcPct val="80000"/>
              </a:lnSpc>
            </a:pPr>
            <a:r>
              <a:rPr lang="en-US" altLang="en-US" sz="2600" dirty="0" smtClean="0"/>
              <a:t>Is it organized according to the line-items of the annual report?  </a:t>
            </a:r>
          </a:p>
          <a:p>
            <a:pPr eaLnBrk="1" hangingPunct="1">
              <a:lnSpc>
                <a:spcPct val="80000"/>
              </a:lnSpc>
            </a:pPr>
            <a:r>
              <a:rPr lang="en-US" altLang="en-US" sz="2600" dirty="0" smtClean="0"/>
              <a:t>It should be easy to read:  income, expenditures, beginning balance, ending balance, transfers in.  </a:t>
            </a:r>
          </a:p>
          <a:p>
            <a:pPr eaLnBrk="1" hangingPunct="1">
              <a:lnSpc>
                <a:spcPct val="80000"/>
              </a:lnSpc>
            </a:pPr>
            <a:r>
              <a:rPr lang="en-US" altLang="en-US" sz="2600" dirty="0" smtClean="0"/>
              <a:t>Should NOT be a treasure hunt.  Everything should be separated out into categories.  </a:t>
            </a:r>
          </a:p>
          <a:p>
            <a:pPr eaLnBrk="1" hangingPunct="1">
              <a:lnSpc>
                <a:spcPct val="80000"/>
              </a:lnSpc>
            </a:pPr>
            <a:r>
              <a:rPr lang="en-US" altLang="en-US" sz="2600" dirty="0" smtClean="0"/>
              <a:t>Not a statement of accounts.</a:t>
            </a:r>
          </a:p>
          <a:p>
            <a:pPr eaLnBrk="1" hangingPunct="1">
              <a:lnSpc>
                <a:spcPct val="80000"/>
              </a:lnSpc>
            </a:pPr>
            <a:r>
              <a:rPr lang="en-US" altLang="en-US" sz="2600" b="1" dirty="0" smtClean="0">
                <a:solidFill>
                  <a:srgbClr val="FF0000"/>
                </a:solidFill>
              </a:rPr>
              <a:t>PLEASE type library name and year on the financial statement!  Commonwealth Libraries is reviewing 500+ reports.</a:t>
            </a:r>
            <a:endParaRPr lang="en-US" altLang="en-US" sz="2600" dirty="0" smtClean="0">
              <a:solidFill>
                <a:srgbClr val="FF0000"/>
              </a:solidFill>
            </a:endParaRPr>
          </a:p>
          <a:p>
            <a:pPr eaLnBrk="1" hangingPunct="1">
              <a:lnSpc>
                <a:spcPct val="80000"/>
              </a:lnSpc>
              <a:buFont typeface="Wingdings" panose="05000000000000000000" pitchFamily="2" charset="2"/>
              <a:buNone/>
            </a:pPr>
            <a:r>
              <a:rPr lang="en-US" altLang="en-US" sz="2600" dirty="0" smtClean="0"/>
              <a:t> </a:t>
            </a:r>
          </a:p>
          <a:p>
            <a:pPr eaLnBrk="1" hangingPunct="1">
              <a:lnSpc>
                <a:spcPct val="80000"/>
              </a:lnSpc>
            </a:pPr>
            <a:endParaRPr lang="en-US" altLang="en-US" sz="2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457200"/>
            <a:ext cx="7772400" cy="6248400"/>
          </a:xfrm>
        </p:spPr>
        <p:txBody>
          <a:bodyPr/>
          <a:lstStyle/>
          <a:p>
            <a:pPr eaLnBrk="1" hangingPunct="1"/>
            <a:r>
              <a:rPr lang="en-US" altLang="en-US" sz="2600" smtClean="0"/>
              <a:t>Who should complete the financial portion of the report?</a:t>
            </a:r>
          </a:p>
          <a:p>
            <a:pPr eaLnBrk="1" hangingPunct="1">
              <a:buFont typeface="Wingdings" panose="05000000000000000000" pitchFamily="2" charset="2"/>
              <a:buNone/>
            </a:pPr>
            <a:r>
              <a:rPr lang="en-US" altLang="en-US" sz="2600" smtClean="0"/>
              <a:t>	</a:t>
            </a:r>
            <a:r>
              <a:rPr lang="en-US" altLang="en-US" sz="2000" smtClean="0"/>
              <a:t>The library director should “really” complete the entire report.  If you have other departments that can work on stats, a business manager that can clarify figures, an assistant director…</a:t>
            </a:r>
          </a:p>
          <a:p>
            <a:pPr eaLnBrk="1" hangingPunct="1">
              <a:buFont typeface="Wingdings" panose="05000000000000000000" pitchFamily="2" charset="2"/>
              <a:buNone/>
            </a:pPr>
            <a:r>
              <a:rPr lang="en-US" altLang="en-US" sz="2000" smtClean="0"/>
              <a:t> </a:t>
            </a:r>
          </a:p>
          <a:p>
            <a:pPr eaLnBrk="1" hangingPunct="1">
              <a:buFont typeface="Wingdings" panose="05000000000000000000" pitchFamily="2" charset="2"/>
              <a:buNone/>
            </a:pPr>
            <a:r>
              <a:rPr lang="en-US" altLang="en-US" sz="2000" smtClean="0"/>
              <a:t>	If your board’s treasurer keeps all of the books and maintains a neat financial statement, they can and should assist, but the director is the one who signs off on the accuracy of the report. </a:t>
            </a:r>
          </a:p>
          <a:p>
            <a:pPr eaLnBrk="1" hangingPunct="1">
              <a:buFont typeface="Wingdings" panose="05000000000000000000" pitchFamily="2" charset="2"/>
              <a:buNone/>
            </a:pPr>
            <a:r>
              <a:rPr lang="en-US" altLang="en-US" sz="2000" smtClean="0"/>
              <a:t> </a:t>
            </a:r>
          </a:p>
          <a:p>
            <a:pPr eaLnBrk="1" hangingPunct="1">
              <a:buFont typeface="Wingdings" panose="05000000000000000000" pitchFamily="2" charset="2"/>
              <a:buNone/>
            </a:pPr>
            <a:r>
              <a:rPr lang="en-US" altLang="en-US" sz="2000" smtClean="0"/>
              <a:t>	The library director should be involved in the annual  budget process, managing of the budget and be in know of the library’s incomes/expenditures (daily, monthly, yearly).</a:t>
            </a:r>
          </a:p>
          <a:p>
            <a:pPr eaLnBrk="1" hangingPunct="1">
              <a:buFont typeface="Wingdings" panose="05000000000000000000" pitchFamily="2" charset="2"/>
              <a:buNone/>
            </a:pPr>
            <a:endParaRPr lang="en-US" altLang="en-US" sz="2000" smtClean="0"/>
          </a:p>
          <a:p>
            <a:pPr eaLnBrk="1" hangingPunct="1">
              <a:buFont typeface="Wingdings" panose="05000000000000000000" pitchFamily="2" charset="2"/>
              <a:buNone/>
            </a:pPr>
            <a:r>
              <a:rPr lang="en-US" altLang="en-US" sz="2000" smtClean="0"/>
              <a:t>	</a:t>
            </a:r>
            <a:r>
              <a:rPr lang="en-US" altLang="en-US" sz="2000" smtClean="0">
                <a:solidFill>
                  <a:srgbClr val="FF0000"/>
                </a:solidFill>
              </a:rPr>
              <a:t>If I have a question or the Office of Commonwealth Libraries has a question, we will be contacting the library’s director.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Work Programs	</a:t>
            </a:r>
          </a:p>
        </p:txBody>
      </p:sp>
      <p:sp>
        <p:nvSpPr>
          <p:cNvPr id="15363" name="Rectangle 3"/>
          <p:cNvSpPr>
            <a:spLocks noGrp="1" noChangeArrowheads="1"/>
          </p:cNvSpPr>
          <p:nvPr>
            <p:ph type="body" idx="1"/>
          </p:nvPr>
        </p:nvSpPr>
        <p:spPr>
          <a:xfrm>
            <a:off x="457200" y="1417638"/>
            <a:ext cx="8229600" cy="5059362"/>
          </a:xfrm>
        </p:spPr>
        <p:txBody>
          <a:bodyPr/>
          <a:lstStyle/>
          <a:p>
            <a:pPr eaLnBrk="1" hangingPunct="1"/>
            <a:r>
              <a:rPr lang="en-US" altLang="en-US" sz="2800" dirty="0" smtClean="0"/>
              <a:t>Did your library have a Title 5 (AARP or </a:t>
            </a:r>
            <a:br>
              <a:rPr lang="en-US" altLang="en-US" sz="2800" dirty="0" smtClean="0"/>
            </a:br>
            <a:r>
              <a:rPr lang="en-US" altLang="en-US" sz="2800" dirty="0" smtClean="0"/>
              <a:t>Senior) employee during 2019?</a:t>
            </a:r>
          </a:p>
          <a:p>
            <a:pPr eaLnBrk="1" hangingPunct="1"/>
            <a:r>
              <a:rPr lang="en-US" altLang="en-US" sz="2800" dirty="0" smtClean="0"/>
              <a:t>Request documentation from the agency, ASAP.  Documentation must be on agency letterhead; must be signed; must be broken out wages/SS/Medicare.</a:t>
            </a:r>
          </a:p>
          <a:p>
            <a:pPr eaLnBrk="1" hangingPunct="1"/>
            <a:r>
              <a:rPr lang="en-US" altLang="en-US" sz="2800" dirty="0" smtClean="0"/>
              <a:t>Without matching documentation the income/expenditures will be disallowed.</a:t>
            </a:r>
          </a:p>
          <a:p>
            <a:pPr eaLnBrk="1" hangingPunct="1"/>
            <a:r>
              <a:rPr lang="en-US" altLang="en-US" sz="2800" dirty="0" smtClean="0"/>
              <a:t>If the agency doesn’t cooperate, you can use the employee’s W-2.</a:t>
            </a:r>
          </a:p>
          <a:p>
            <a:pPr eaLnBrk="1" hangingPunct="1">
              <a:buFont typeface="Wingdings" panose="05000000000000000000" pitchFamily="2" charset="2"/>
              <a:buNone/>
            </a:pPr>
            <a:endParaRPr lang="en-US"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Shared Expenses	</a:t>
            </a:r>
          </a:p>
        </p:txBody>
      </p:sp>
      <p:sp>
        <p:nvSpPr>
          <p:cNvPr id="17411" name="Rectangle 3"/>
          <p:cNvSpPr>
            <a:spLocks noGrp="1" noChangeArrowheads="1"/>
          </p:cNvSpPr>
          <p:nvPr>
            <p:ph type="body" idx="1"/>
          </p:nvPr>
        </p:nvSpPr>
        <p:spPr>
          <a:xfrm>
            <a:off x="457200" y="1447800"/>
            <a:ext cx="8229600" cy="5105400"/>
          </a:xfrm>
        </p:spPr>
        <p:txBody>
          <a:bodyPr/>
          <a:lstStyle/>
          <a:p>
            <a:pPr eaLnBrk="1" hangingPunct="1"/>
            <a:r>
              <a:rPr lang="en-US" altLang="en-US" smtClean="0"/>
              <a:t>Does your library share a facility?  (Borough/Municipality building)</a:t>
            </a:r>
          </a:p>
          <a:p>
            <a:pPr eaLnBrk="1" hangingPunct="1"/>
            <a:r>
              <a:rPr lang="en-US" altLang="en-US" smtClean="0"/>
              <a:t>Does the municipality pay for the library’s portion of some (or all) utilities?  Not in-kind.</a:t>
            </a:r>
          </a:p>
          <a:p>
            <a:pPr eaLnBrk="1" hangingPunct="1"/>
            <a:r>
              <a:rPr lang="en-US" altLang="en-US" smtClean="0"/>
              <a:t>Print off the Shared Expenses Form and take it to the municipality for completion.  </a:t>
            </a:r>
            <a:r>
              <a:rPr lang="en-US" altLang="en-US" smtClean="0">
                <a:solidFill>
                  <a:srgbClr val="FF0000"/>
                </a:solidFill>
              </a:rPr>
              <a:t>Both columns must be completed.  Form must be signed.  Form must have the municipal seal.</a:t>
            </a:r>
          </a:p>
          <a:p>
            <a:pPr eaLnBrk="1" hangingPunct="1"/>
            <a:r>
              <a:rPr lang="en-US" altLang="en-US" smtClean="0">
                <a:solidFill>
                  <a:srgbClr val="FF0000"/>
                </a:solidFill>
              </a:rPr>
              <a:t>Only the portion  paid by the municipality on behalf of the library can be counted.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Local Government Income</a:t>
            </a:r>
          </a:p>
        </p:txBody>
      </p:sp>
      <p:sp>
        <p:nvSpPr>
          <p:cNvPr id="19459" name="Rectangle 3"/>
          <p:cNvSpPr>
            <a:spLocks noGrp="1" noChangeArrowheads="1"/>
          </p:cNvSpPr>
          <p:nvPr>
            <p:ph type="body" idx="1"/>
          </p:nvPr>
        </p:nvSpPr>
        <p:spPr/>
        <p:txBody>
          <a:bodyPr/>
          <a:lstStyle/>
          <a:p>
            <a:pPr eaLnBrk="1" hangingPunct="1"/>
            <a:r>
              <a:rPr lang="en-US" altLang="en-US" sz="2000" dirty="0" smtClean="0"/>
              <a:t>Local support from your borough, municipalities and school district.</a:t>
            </a:r>
          </a:p>
          <a:p>
            <a:pPr eaLnBrk="1" hangingPunct="1"/>
            <a:r>
              <a:rPr lang="en-US" altLang="en-US" sz="2000" dirty="0" smtClean="0">
                <a:solidFill>
                  <a:srgbClr val="FF0000"/>
                </a:solidFill>
              </a:rPr>
              <a:t>Add a line for each municipality</a:t>
            </a:r>
            <a:r>
              <a:rPr lang="en-US" altLang="en-US" sz="2000" dirty="0" smtClean="0"/>
              <a:t> (including the school district.)</a:t>
            </a:r>
          </a:p>
          <a:p>
            <a:pPr eaLnBrk="1" hangingPunct="1"/>
            <a:r>
              <a:rPr lang="en-US" altLang="en-US" sz="2000" dirty="0" smtClean="0">
                <a:solidFill>
                  <a:srgbClr val="FF0000"/>
                </a:solidFill>
              </a:rPr>
              <a:t>Even if you get ZERO $$, add each municipality.</a:t>
            </a:r>
          </a:p>
          <a:p>
            <a:pPr eaLnBrk="1" hangingPunct="1"/>
            <a:r>
              <a:rPr lang="en-US" altLang="en-US" sz="2000" dirty="0" smtClean="0"/>
              <a:t>For reporting purposes, County Aid counts as Local Government Income, but is listed in a separate section. </a:t>
            </a:r>
          </a:p>
          <a:p>
            <a:pPr eaLnBrk="1" hangingPunct="1"/>
            <a:r>
              <a:rPr lang="en-US" altLang="en-US" sz="2000" dirty="0" smtClean="0"/>
              <a:t>Does your municipality pay other expenses for your library  out-right?  Those count here as well.  Get documentation on municipality letterhead containing exact figures. Building Insurance, Utilities…  </a:t>
            </a:r>
            <a:r>
              <a:rPr lang="en-US" altLang="en-US" sz="2000" dirty="0" smtClean="0">
                <a:solidFill>
                  <a:srgbClr val="FF0000"/>
                </a:solidFill>
              </a:rPr>
              <a:t>NOT “in-kind”</a:t>
            </a:r>
            <a:r>
              <a:rPr lang="en-US" altLang="en-US" sz="2000" dirty="0" smtClean="0"/>
              <a:t>—must be something paid out-right by the municipality.</a:t>
            </a:r>
          </a:p>
          <a:p>
            <a:pPr eaLnBrk="1" hangingPunct="1"/>
            <a:r>
              <a:rPr lang="en-US" altLang="en-US" sz="2000" dirty="0" smtClean="0"/>
              <a:t>Documentation from the municipality must be signed (an original signature—not a fax).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228600" y="914400"/>
            <a:ext cx="7620000" cy="5715000"/>
          </a:xfrm>
        </p:spPr>
        <p:txBody>
          <a:bodyPr/>
          <a:lstStyle/>
          <a:p>
            <a:pPr eaLnBrk="1" hangingPunct="1"/>
            <a:r>
              <a:rPr lang="en-US" altLang="en-US" sz="2000" dirty="0" smtClean="0"/>
              <a:t>Complete a “sloppy copy” first.   Mark it up with explanations and categories.  You will need to refer back to it next year.</a:t>
            </a:r>
          </a:p>
          <a:p>
            <a:pPr eaLnBrk="1" hangingPunct="1"/>
            <a:r>
              <a:rPr lang="en-US" altLang="en-US" sz="2000" dirty="0" smtClean="0">
                <a:solidFill>
                  <a:srgbClr val="FF0000"/>
                </a:solidFill>
              </a:rPr>
              <a:t>Make sure income and expenditures on the annual report “</a:t>
            </a:r>
            <a:r>
              <a:rPr lang="en-US" altLang="en-US" sz="2000" b="1" dirty="0" smtClean="0">
                <a:solidFill>
                  <a:srgbClr val="FF0000"/>
                </a:solidFill>
              </a:rPr>
              <a:t>balance</a:t>
            </a:r>
            <a:r>
              <a:rPr lang="en-US" altLang="en-US" sz="2000" dirty="0" smtClean="0">
                <a:solidFill>
                  <a:srgbClr val="FF0000"/>
                </a:solidFill>
              </a:rPr>
              <a:t>” with your year-end financial statement. If it doesn’t contact Leslie.  </a:t>
            </a:r>
          </a:p>
          <a:p>
            <a:pPr eaLnBrk="1" hangingPunct="1"/>
            <a:r>
              <a:rPr lang="en-US" altLang="en-US" sz="2000" dirty="0" smtClean="0">
                <a:solidFill>
                  <a:srgbClr val="FF0000"/>
                </a:solidFill>
              </a:rPr>
              <a:t>Don’t forget transfers-in and transfers-out.</a:t>
            </a:r>
          </a:p>
          <a:p>
            <a:pPr eaLnBrk="1" hangingPunct="1"/>
            <a:r>
              <a:rPr lang="en-US" altLang="en-US" sz="2000" dirty="0" smtClean="0"/>
              <a:t>Don’t forget beginning balance (last year’s ending balance).  </a:t>
            </a:r>
          </a:p>
          <a:p>
            <a:pPr eaLnBrk="1" hangingPunct="1"/>
            <a:r>
              <a:rPr lang="en-US" altLang="en-US" sz="2000" dirty="0" smtClean="0"/>
              <a:t>Don’t forget any grant money that may be carried over from year-to-year.</a:t>
            </a:r>
          </a:p>
          <a:p>
            <a:pPr eaLnBrk="1" hangingPunct="1"/>
            <a:r>
              <a:rPr lang="en-US" altLang="en-US" sz="2000" dirty="0" smtClean="0"/>
              <a:t>Complete form online:  underlined numbers are hyper-links to instructions/directions for that number.  </a:t>
            </a:r>
          </a:p>
          <a:p>
            <a:pPr eaLnBrk="1" hangingPunct="1"/>
            <a:r>
              <a:rPr lang="en-US" altLang="en-US" sz="2000" dirty="0" smtClean="0"/>
              <a:t>Any questions?  Call Leslie.</a:t>
            </a:r>
          </a:p>
          <a:p>
            <a:pPr eaLnBrk="1" hangingPunct="1"/>
            <a:r>
              <a:rPr lang="en-US" altLang="en-US" sz="2000" dirty="0" smtClean="0"/>
              <a:t>Get your financial statement to me as soon as you have finished the report so it can be </a:t>
            </a:r>
            <a:r>
              <a:rPr lang="en-US" altLang="en-US" sz="2000" dirty="0" smtClean="0">
                <a:solidFill>
                  <a:srgbClr val="FF0000"/>
                </a:solidFill>
              </a:rPr>
              <a:t>balanced AND reviewed</a:t>
            </a:r>
            <a:r>
              <a:rPr lang="en-US" altLang="en-US" sz="20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0" y="457200"/>
            <a:ext cx="8077200" cy="6172200"/>
          </a:xfrm>
        </p:spPr>
        <p:txBody>
          <a:bodyPr/>
          <a:lstStyle/>
          <a:p>
            <a:pPr eaLnBrk="1" hangingPunct="1">
              <a:buFont typeface="Wingdings" panose="05000000000000000000" pitchFamily="2" charset="2"/>
              <a:buNone/>
            </a:pPr>
            <a:r>
              <a:rPr lang="en-US" altLang="en-US" dirty="0" smtClean="0"/>
              <a:t>	</a:t>
            </a:r>
            <a:r>
              <a:rPr lang="en-US" altLang="en-US" dirty="0" smtClean="0">
                <a:solidFill>
                  <a:srgbClr val="FF0000"/>
                </a:solidFill>
              </a:rPr>
              <a:t>Original</a:t>
            </a:r>
            <a:r>
              <a:rPr lang="en-US" altLang="en-US" dirty="0" smtClean="0"/>
              <a:t>, </a:t>
            </a:r>
            <a:r>
              <a:rPr lang="en-US" altLang="en-US" sz="2400" dirty="0" smtClean="0">
                <a:solidFill>
                  <a:srgbClr val="FF0000"/>
                </a:solidFill>
              </a:rPr>
              <a:t>Paper Copy documentation must be submitted to the district.  Do NOT send directly to the state.  </a:t>
            </a:r>
          </a:p>
          <a:p>
            <a:pPr eaLnBrk="1" hangingPunct="1">
              <a:buFont typeface="Wingdings" panose="05000000000000000000" pitchFamily="2" charset="2"/>
              <a:buNone/>
            </a:pPr>
            <a:r>
              <a:rPr lang="en-US" altLang="en-US" sz="2400" dirty="0" smtClean="0">
                <a:solidFill>
                  <a:srgbClr val="FF0000"/>
                </a:solidFill>
              </a:rPr>
              <a:t>	</a:t>
            </a:r>
            <a:r>
              <a:rPr lang="en-US" altLang="en-US" sz="2400" dirty="0" smtClean="0">
                <a:solidFill>
                  <a:srgbClr val="00B050"/>
                </a:solidFill>
              </a:rPr>
              <a:t>Deadline for paper documentation, March 1. </a:t>
            </a:r>
          </a:p>
          <a:p>
            <a:pPr eaLnBrk="1" hangingPunct="1">
              <a:buFont typeface="Wingdings" panose="05000000000000000000" pitchFamily="2" charset="2"/>
              <a:buNone/>
            </a:pPr>
            <a:r>
              <a:rPr lang="en-US" altLang="en-US" sz="2400" dirty="0" smtClean="0">
                <a:solidFill>
                  <a:srgbClr val="00B050"/>
                </a:solidFill>
              </a:rPr>
              <a:t>	</a:t>
            </a:r>
            <a:r>
              <a:rPr lang="en-US" altLang="en-US" sz="2400" dirty="0" smtClean="0"/>
              <a:t>I must verify everything is there and  figures match what is recorded in the annual report.</a:t>
            </a:r>
          </a:p>
          <a:p>
            <a:pPr eaLnBrk="1" hangingPunct="1"/>
            <a:r>
              <a:rPr lang="en-US" altLang="en-US" sz="2400" dirty="0" smtClean="0"/>
              <a:t>Cover Sheet (Checklist)</a:t>
            </a:r>
          </a:p>
          <a:p>
            <a:pPr eaLnBrk="1" hangingPunct="1"/>
            <a:r>
              <a:rPr lang="en-US" altLang="en-US" sz="2400" dirty="0" smtClean="0"/>
              <a:t>Signature Page:  Board President &amp; Treasurer must sign.  </a:t>
            </a:r>
          </a:p>
          <a:p>
            <a:pPr eaLnBrk="1" hangingPunct="1"/>
            <a:r>
              <a:rPr lang="en-US" altLang="en-US" sz="2400" dirty="0" smtClean="0"/>
              <a:t>Shared Expenses: Certification of Estimated Costs.  Municipal form with signature and seal.</a:t>
            </a:r>
          </a:p>
          <a:p>
            <a:pPr eaLnBrk="1" hangingPunct="1"/>
            <a:r>
              <a:rPr lang="en-US" altLang="en-US" sz="2400" dirty="0" smtClean="0"/>
              <a:t>Employment verification letters</a:t>
            </a:r>
          </a:p>
          <a:p>
            <a:pPr eaLnBrk="1" hangingPunct="1"/>
            <a:r>
              <a:rPr lang="en-US" altLang="en-US" sz="2400" dirty="0" smtClean="0"/>
              <a:t>Treasurer’s report: original/clean copy  (indicating library &amp; year).</a:t>
            </a:r>
          </a:p>
          <a:p>
            <a:pPr eaLnBrk="1" hangingPunct="1"/>
            <a:r>
              <a:rPr lang="en-US" altLang="en-US" sz="2400" dirty="0" smtClean="0"/>
              <a:t>Librarian or Boards Annual Report.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22238"/>
            <a:ext cx="7315200" cy="792162"/>
          </a:xfrm>
        </p:spPr>
        <p:txBody>
          <a:bodyPr/>
          <a:lstStyle/>
          <a:p>
            <a:pPr eaLnBrk="1" hangingPunct="1"/>
            <a:r>
              <a:rPr lang="en-US" altLang="en-US" smtClean="0"/>
              <a:t>Deadlines:</a:t>
            </a:r>
          </a:p>
        </p:txBody>
      </p:sp>
      <p:sp>
        <p:nvSpPr>
          <p:cNvPr id="29699" name="Rectangle 3"/>
          <p:cNvSpPr>
            <a:spLocks noGrp="1" noChangeArrowheads="1"/>
          </p:cNvSpPr>
          <p:nvPr>
            <p:ph type="body" idx="1"/>
          </p:nvPr>
        </p:nvSpPr>
        <p:spPr>
          <a:xfrm>
            <a:off x="228600" y="1447800"/>
            <a:ext cx="8534400" cy="5105400"/>
          </a:xfrm>
        </p:spPr>
        <p:txBody>
          <a:bodyPr/>
          <a:lstStyle/>
          <a:p>
            <a:pPr eaLnBrk="1" hangingPunct="1">
              <a:lnSpc>
                <a:spcPct val="80000"/>
              </a:lnSpc>
              <a:buFont typeface="Wingdings" panose="05000000000000000000" pitchFamily="2" charset="2"/>
              <a:buNone/>
            </a:pPr>
            <a:r>
              <a:rPr lang="en-US" altLang="en-US" sz="2600" dirty="0" smtClean="0"/>
              <a:t>	</a:t>
            </a:r>
            <a:r>
              <a:rPr lang="en-US" altLang="en-US" sz="2000" b="1" dirty="0" smtClean="0"/>
              <a:t>Annual Reports:   </a:t>
            </a:r>
            <a:r>
              <a:rPr lang="en-US" altLang="en-US" sz="2000" dirty="0" smtClean="0"/>
              <a:t>must be completed online by  </a:t>
            </a:r>
            <a:r>
              <a:rPr lang="en-US" altLang="en-US" sz="2000" dirty="0" smtClean="0">
                <a:solidFill>
                  <a:srgbClr val="00B050"/>
                </a:solidFill>
              </a:rPr>
              <a:t>March 6.</a:t>
            </a:r>
            <a:r>
              <a:rPr lang="en-US" altLang="en-US" sz="2000" dirty="0" smtClean="0"/>
              <a:t>  </a:t>
            </a:r>
          </a:p>
          <a:p>
            <a:pPr eaLnBrk="1" hangingPunct="1">
              <a:lnSpc>
                <a:spcPct val="80000"/>
              </a:lnSpc>
              <a:buFont typeface="Wingdings" panose="05000000000000000000" pitchFamily="2" charset="2"/>
              <a:buNone/>
            </a:pPr>
            <a:endParaRPr lang="en-US" altLang="en-US" sz="2000" dirty="0" smtClean="0"/>
          </a:p>
          <a:p>
            <a:pPr eaLnBrk="1" hangingPunct="1">
              <a:lnSpc>
                <a:spcPct val="80000"/>
              </a:lnSpc>
              <a:buFont typeface="Wingdings" panose="05000000000000000000" pitchFamily="2" charset="2"/>
              <a:buNone/>
            </a:pPr>
            <a:r>
              <a:rPr lang="en-US" altLang="en-US" sz="2000" dirty="0" smtClean="0"/>
              <a:t>	In order to be reviewed, your 2019 year-end, financial statement is required. Send a digital copy of the financial statement ahead, so I can begin to review.</a:t>
            </a:r>
          </a:p>
          <a:p>
            <a:pPr eaLnBrk="1" hangingPunct="1">
              <a:lnSpc>
                <a:spcPct val="80000"/>
              </a:lnSpc>
              <a:buFont typeface="Wingdings" panose="05000000000000000000" pitchFamily="2" charset="2"/>
              <a:buNone/>
            </a:pPr>
            <a:r>
              <a:rPr lang="en-US" altLang="en-US" sz="2000" dirty="0" smtClean="0"/>
              <a:t>    </a:t>
            </a:r>
          </a:p>
          <a:p>
            <a:pPr eaLnBrk="1" hangingPunct="1">
              <a:lnSpc>
                <a:spcPct val="80000"/>
              </a:lnSpc>
              <a:buFont typeface="Wingdings" panose="05000000000000000000" pitchFamily="2" charset="2"/>
              <a:buNone/>
            </a:pPr>
            <a:r>
              <a:rPr lang="en-US" altLang="en-US" sz="2000" dirty="0" smtClean="0"/>
              <a:t>  	</a:t>
            </a:r>
            <a:r>
              <a:rPr lang="en-US" altLang="en-US" sz="2000" b="1" dirty="0" smtClean="0">
                <a:solidFill>
                  <a:srgbClr val="FF0000"/>
                </a:solidFill>
              </a:rPr>
              <a:t>I do not need a paper copy of your report.</a:t>
            </a:r>
          </a:p>
          <a:p>
            <a:pPr eaLnBrk="1" hangingPunct="1">
              <a:lnSpc>
                <a:spcPct val="80000"/>
              </a:lnSpc>
              <a:buFont typeface="Wingdings" panose="05000000000000000000" pitchFamily="2" charset="2"/>
              <a:buNone/>
            </a:pPr>
            <a:endParaRPr lang="en-US" altLang="en-US" sz="2000" b="1" dirty="0" smtClean="0"/>
          </a:p>
          <a:p>
            <a:pPr eaLnBrk="1" hangingPunct="1">
              <a:lnSpc>
                <a:spcPct val="80000"/>
              </a:lnSpc>
              <a:buFont typeface="Wingdings" panose="05000000000000000000" pitchFamily="2" charset="2"/>
              <a:buNone/>
            </a:pPr>
            <a:r>
              <a:rPr lang="en-US" altLang="en-US" sz="2000" b="1" dirty="0" smtClean="0"/>
              <a:t>	All paper documentation should be turned in by March 6.  </a:t>
            </a:r>
          </a:p>
          <a:p>
            <a:pPr eaLnBrk="1" hangingPunct="1">
              <a:lnSpc>
                <a:spcPct val="80000"/>
              </a:lnSpc>
              <a:buFont typeface="Wingdings" panose="05000000000000000000" pitchFamily="2" charset="2"/>
              <a:buNone/>
            </a:pPr>
            <a:r>
              <a:rPr lang="en-US" altLang="en-US" sz="2000" b="1" dirty="0" smtClean="0"/>
              <a:t>	</a:t>
            </a:r>
            <a:r>
              <a:rPr lang="en-US" altLang="en-US" sz="2000" b="1" dirty="0" smtClean="0">
                <a:solidFill>
                  <a:srgbClr val="FF0000"/>
                </a:solidFill>
              </a:rPr>
              <a:t>Reports can’t be submitted without it.</a:t>
            </a:r>
          </a:p>
          <a:p>
            <a:pPr eaLnBrk="1" hangingPunct="1">
              <a:lnSpc>
                <a:spcPct val="80000"/>
              </a:lnSpc>
              <a:buFont typeface="Wingdings" panose="05000000000000000000" pitchFamily="2" charset="2"/>
              <a:buNone/>
            </a:pPr>
            <a:endParaRPr lang="en-US" altLang="en-US" sz="2000" b="1" dirty="0" smtClean="0"/>
          </a:p>
          <a:p>
            <a:pPr eaLnBrk="1" hangingPunct="1">
              <a:lnSpc>
                <a:spcPct val="80000"/>
              </a:lnSpc>
              <a:buFont typeface="Wingdings" panose="05000000000000000000" pitchFamily="2" charset="2"/>
              <a:buNone/>
            </a:pPr>
            <a:r>
              <a:rPr lang="en-US" altLang="en-US" sz="2000" b="1" dirty="0" smtClean="0"/>
              <a:t>	Audits/Reviews:</a:t>
            </a:r>
          </a:p>
          <a:p>
            <a:pPr eaLnBrk="1" hangingPunct="1">
              <a:lnSpc>
                <a:spcPct val="80000"/>
              </a:lnSpc>
              <a:buFont typeface="Wingdings" panose="05000000000000000000" pitchFamily="2" charset="2"/>
              <a:buNone/>
            </a:pPr>
            <a:r>
              <a:rPr lang="en-US" altLang="en-US" sz="2000" dirty="0" smtClean="0"/>
              <a:t>		</a:t>
            </a:r>
          </a:p>
          <a:p>
            <a:pPr eaLnBrk="1" hangingPunct="1">
              <a:lnSpc>
                <a:spcPct val="80000"/>
              </a:lnSpc>
              <a:buFont typeface="Wingdings" panose="05000000000000000000" pitchFamily="2" charset="2"/>
              <a:buNone/>
            </a:pPr>
            <a:r>
              <a:rPr lang="en-US" altLang="en-US" sz="2000" dirty="0" smtClean="0"/>
              <a:t>	Audits/Reviews due to the district center by </a:t>
            </a:r>
            <a:r>
              <a:rPr lang="en-US" altLang="en-US" sz="2000" dirty="0" smtClean="0">
                <a:solidFill>
                  <a:srgbClr val="00B050"/>
                </a:solidFill>
              </a:rPr>
              <a:t>September 1</a:t>
            </a:r>
            <a:r>
              <a:rPr lang="en-US" altLang="en-US" sz="2000" dirty="0" smtClean="0"/>
              <a:t>.  </a:t>
            </a:r>
            <a:r>
              <a:rPr lang="en-US" altLang="en-US" sz="2000" b="1" dirty="0" smtClean="0"/>
              <a:t>No exceptions</a:t>
            </a:r>
            <a:r>
              <a:rPr lang="en-US" altLang="en-US" sz="2000" dirty="0" smtClean="0"/>
              <a:t>.   </a:t>
            </a:r>
          </a:p>
          <a:p>
            <a:pPr eaLnBrk="1" hangingPunct="1">
              <a:lnSpc>
                <a:spcPct val="80000"/>
              </a:lnSpc>
              <a:buFont typeface="Wingdings" panose="05000000000000000000" pitchFamily="2" charset="2"/>
              <a:buNone/>
            </a:pPr>
            <a:r>
              <a:rPr lang="en-US" altLang="en-US" sz="2000" dirty="0" smtClean="0"/>
              <a:t>	Late audits/reviews jeopardize state aid and grant opportunities for your library.</a:t>
            </a:r>
          </a:p>
          <a:p>
            <a:pPr eaLnBrk="1" hangingPunct="1">
              <a:lnSpc>
                <a:spcPct val="80000"/>
              </a:lnSpc>
              <a:buFont typeface="Wingdings" panose="05000000000000000000" pitchFamily="2" charset="2"/>
              <a:buNone/>
            </a:pPr>
            <a:endParaRPr lang="en-US" altLang="en-US" sz="2000" dirty="0" smtClean="0"/>
          </a:p>
          <a:p>
            <a:pPr eaLnBrk="1" hangingPunct="1">
              <a:lnSpc>
                <a:spcPct val="80000"/>
              </a:lnSpc>
              <a:buFont typeface="Wingdings" panose="05000000000000000000" pitchFamily="2" charset="2"/>
              <a:buNone/>
            </a:pPr>
            <a:r>
              <a:rPr lang="en-US" altLang="en-US" sz="2000" dirty="0" smtClean="0"/>
              <a:t>	</a:t>
            </a:r>
            <a:endParaRPr lang="en-US" altLang="en-US" sz="2400" dirty="0" smtClean="0"/>
          </a:p>
          <a:p>
            <a:pPr eaLnBrk="1" hangingPunct="1">
              <a:lnSpc>
                <a:spcPct val="80000"/>
              </a:lnSpc>
            </a:pPr>
            <a:endParaRPr lang="en-US" altLang="en-US"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0" name="Rectangle 37"/>
          <p:cNvSpPr>
            <a:spLocks noChangeArrowheads="1"/>
          </p:cNvSpPr>
          <p:nvPr/>
        </p:nvSpPr>
        <p:spPr bwMode="auto">
          <a:xfrm>
            <a:off x="76200" y="646702"/>
            <a:ext cx="8763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b="1" dirty="0">
                <a:solidFill>
                  <a:srgbClr val="1C1C1C"/>
                </a:solidFill>
                <a:latin typeface="Verdana" panose="020B0604030504040204" pitchFamily="34" charset="0"/>
                <a:cs typeface="Times New Roman" panose="02020603050405020304" pitchFamily="18" charset="0"/>
              </a:rPr>
              <a:t>SUMMARY OF ACCOUNTS</a:t>
            </a:r>
            <a:r>
              <a:rPr lang="en-US" altLang="en-US" sz="1100" dirty="0">
                <a:solidFill>
                  <a:srgbClr val="1C1C1C"/>
                </a:solidFill>
                <a:latin typeface="Verdana" panose="020B0604030504040204" pitchFamily="34" charset="0"/>
                <a:cs typeface="Times New Roman" panose="02020603050405020304" pitchFamily="18" charset="0"/>
              </a:rPr>
              <a:t> </a:t>
            </a:r>
            <a:endParaRPr lang="en-US" altLang="en-US" sz="1100" dirty="0"/>
          </a:p>
          <a:p>
            <a:r>
              <a:rPr lang="en-US" altLang="en-US" sz="1100" b="1" dirty="0">
                <a:solidFill>
                  <a:srgbClr val="003366"/>
                </a:solidFill>
                <a:latin typeface="Verdana" panose="020B0604030504040204" pitchFamily="34" charset="0"/>
                <a:cs typeface="Times New Roman" panose="02020603050405020304" pitchFamily="18" charset="0"/>
              </a:rPr>
              <a:t>Beginning Balance + Transfers In + Revenue - Total Expenditures - Transfers Out = Ending Balance</a:t>
            </a:r>
            <a:br>
              <a:rPr lang="en-US" altLang="en-US" sz="1100" b="1" dirty="0">
                <a:solidFill>
                  <a:srgbClr val="003366"/>
                </a:solidFill>
                <a:latin typeface="Verdana" panose="020B0604030504040204" pitchFamily="34" charset="0"/>
                <a:cs typeface="Times New Roman" panose="02020603050405020304" pitchFamily="18" charset="0"/>
              </a:rPr>
            </a:br>
            <a:r>
              <a:rPr lang="en-US" altLang="en-US" sz="1100" b="1" dirty="0">
                <a:solidFill>
                  <a:srgbClr val="003366"/>
                </a:solidFill>
                <a:latin typeface="Verdana" panose="020B0604030504040204" pitchFamily="34" charset="0"/>
                <a:cs typeface="Times New Roman" panose="02020603050405020304" pitchFamily="18" charset="0"/>
              </a:rPr>
              <a:t>Please enter the total expenditure for each row. If no expenditure, enter 0.</a:t>
            </a:r>
          </a:p>
          <a:p>
            <a:endParaRPr lang="en-US" altLang="en-US" sz="1100" b="1" dirty="0">
              <a:solidFill>
                <a:srgbClr val="003366"/>
              </a:solidFill>
              <a:latin typeface="Verdana" panose="020B0604030504040204" pitchFamily="34" charset="0"/>
              <a:cs typeface="Times New Roman" panose="02020603050405020304" pitchFamily="18" charset="0"/>
            </a:endParaRPr>
          </a:p>
          <a:p>
            <a:endParaRPr lang="en-US" altLang="en-US" sz="1100" b="1" dirty="0">
              <a:solidFill>
                <a:srgbClr val="003366"/>
              </a:solidFill>
              <a:latin typeface="Verdana" panose="020B0604030504040204" pitchFamily="34" charset="0"/>
              <a:cs typeface="Times New Roman" panose="02020603050405020304" pitchFamily="18" charset="0"/>
            </a:endParaRPr>
          </a:p>
          <a:p>
            <a:endParaRPr lang="en-US" altLang="en-US" b="1" dirty="0">
              <a:solidFill>
                <a:srgbClr val="003366"/>
              </a:solidFill>
              <a:latin typeface="Verdana" panose="020B0604030504040204" pitchFamily="34" charset="0"/>
              <a:cs typeface="Times New Roman" panose="02020603050405020304" pitchFamily="18" charset="0"/>
            </a:endParaRPr>
          </a:p>
          <a:p>
            <a:endParaRPr lang="en-US" altLang="en-US" b="1" dirty="0" smtClean="0">
              <a:solidFill>
                <a:srgbClr val="003366"/>
              </a:solidFill>
              <a:latin typeface="Verdana" panose="020B0604030504040204" pitchFamily="34" charset="0"/>
              <a:cs typeface="Times New Roman" panose="02020603050405020304" pitchFamily="18" charset="0"/>
            </a:endParaRPr>
          </a:p>
          <a:p>
            <a:endParaRPr lang="en-US" altLang="en-US" b="1" dirty="0">
              <a:solidFill>
                <a:srgbClr val="003366"/>
              </a:solidFill>
              <a:latin typeface="Verdana" panose="020B0604030504040204" pitchFamily="34" charset="0"/>
              <a:cs typeface="Times New Roman" panose="02020603050405020304" pitchFamily="18" charset="0"/>
            </a:endParaRPr>
          </a:p>
          <a:p>
            <a:endParaRPr lang="en-US" altLang="en-US" b="1" dirty="0" smtClean="0">
              <a:solidFill>
                <a:srgbClr val="003366"/>
              </a:solidFill>
              <a:latin typeface="Verdana" panose="020B0604030504040204" pitchFamily="34" charset="0"/>
              <a:cs typeface="Times New Roman" panose="02020603050405020304" pitchFamily="18" charset="0"/>
            </a:endParaRPr>
          </a:p>
          <a:p>
            <a:endParaRPr lang="en-US" altLang="en-US" b="1" dirty="0">
              <a:solidFill>
                <a:srgbClr val="003366"/>
              </a:solidFill>
              <a:latin typeface="Verdana" panose="020B0604030504040204" pitchFamily="34" charset="0"/>
              <a:cs typeface="Times New Roman" panose="02020603050405020304" pitchFamily="18" charset="0"/>
            </a:endParaRPr>
          </a:p>
          <a:p>
            <a:endParaRPr lang="en-US" altLang="en-US" b="1" dirty="0" smtClean="0">
              <a:solidFill>
                <a:srgbClr val="003366"/>
              </a:solidFill>
              <a:latin typeface="Verdana" panose="020B0604030504040204" pitchFamily="34" charset="0"/>
              <a:cs typeface="Times New Roman" panose="02020603050405020304" pitchFamily="18" charset="0"/>
            </a:endParaRPr>
          </a:p>
          <a:p>
            <a:endParaRPr lang="en-US" altLang="en-US" b="1" dirty="0">
              <a:solidFill>
                <a:srgbClr val="003366"/>
              </a:solidFill>
              <a:latin typeface="Verdana" panose="020B0604030504040204" pitchFamily="34" charset="0"/>
              <a:cs typeface="Times New Roman" panose="02020603050405020304" pitchFamily="18" charset="0"/>
            </a:endParaRPr>
          </a:p>
          <a:p>
            <a:endParaRPr lang="en-US" altLang="en-US" b="1" dirty="0" smtClean="0">
              <a:solidFill>
                <a:srgbClr val="003366"/>
              </a:solidFill>
              <a:latin typeface="Verdana" panose="020B0604030504040204" pitchFamily="34" charset="0"/>
              <a:cs typeface="Times New Roman" panose="02020603050405020304" pitchFamily="18" charset="0"/>
            </a:endParaRPr>
          </a:p>
          <a:p>
            <a:endParaRPr lang="en-US" altLang="en-US" b="1" dirty="0">
              <a:solidFill>
                <a:srgbClr val="003366"/>
              </a:solidFill>
              <a:latin typeface="Verdana" panose="020B0604030504040204" pitchFamily="34" charset="0"/>
              <a:cs typeface="Times New Roman" panose="02020603050405020304" pitchFamily="18" charset="0"/>
            </a:endParaRPr>
          </a:p>
          <a:p>
            <a:endParaRPr lang="en-US" altLang="en-US" b="1" dirty="0">
              <a:solidFill>
                <a:srgbClr val="003366"/>
              </a:solidFill>
              <a:latin typeface="Verdana" panose="020B0604030504040204" pitchFamily="34" charset="0"/>
              <a:cs typeface="Times New Roman" panose="02020603050405020304" pitchFamily="18" charset="0"/>
            </a:endParaRPr>
          </a:p>
          <a:p>
            <a:endParaRPr lang="en-US" altLang="en-US" b="1" dirty="0">
              <a:solidFill>
                <a:srgbClr val="003366"/>
              </a:solidFill>
              <a:latin typeface="Verdana" panose="020B0604030504040204" pitchFamily="34" charset="0"/>
              <a:cs typeface="Times New Roman" panose="02020603050405020304" pitchFamily="18" charset="0"/>
            </a:endParaRPr>
          </a:p>
          <a:p>
            <a:r>
              <a:rPr lang="en-US" altLang="en-US" b="1" dirty="0">
                <a:solidFill>
                  <a:srgbClr val="003366"/>
                </a:solidFill>
                <a:latin typeface="Verdana" panose="020B0604030504040204" pitchFamily="34" charset="0"/>
                <a:cs typeface="Times New Roman" panose="02020603050405020304" pitchFamily="18" charset="0"/>
              </a:rPr>
              <a:t>MUST BE COMPLETED!</a:t>
            </a:r>
          </a:p>
          <a:p>
            <a:endParaRPr lang="en-US" altLang="en-US" b="1" dirty="0">
              <a:solidFill>
                <a:srgbClr val="003366"/>
              </a:solidFill>
              <a:latin typeface="Verdana" panose="020B0604030504040204" pitchFamily="34" charset="0"/>
              <a:cs typeface="Times New Roman" panose="02020603050405020304" pitchFamily="18" charset="0"/>
            </a:endParaRPr>
          </a:p>
          <a:p>
            <a:endParaRPr lang="en-US" altLang="en-US" b="1" dirty="0">
              <a:solidFill>
                <a:srgbClr val="003366"/>
              </a:solidFill>
              <a:latin typeface="Verdana" panose="020B0604030504040204" pitchFamily="34" charset="0"/>
              <a:cs typeface="Times New Roman" panose="02020603050405020304" pitchFamily="18" charset="0"/>
            </a:endParaRPr>
          </a:p>
          <a:p>
            <a:r>
              <a:rPr lang="en-US" altLang="en-US" b="1" dirty="0">
                <a:solidFill>
                  <a:srgbClr val="003366"/>
                </a:solidFill>
                <a:latin typeface="Verdana" panose="020B0604030504040204" pitchFamily="34" charset="0"/>
                <a:cs typeface="Times New Roman" panose="02020603050405020304" pitchFamily="18" charset="0"/>
              </a:rPr>
              <a:t>This section MUST balance.  </a:t>
            </a:r>
          </a:p>
          <a:p>
            <a:endParaRPr lang="en-US" altLang="en-US" sz="1100" dirty="0"/>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500"/>
          <a:stretch/>
        </p:blipFill>
        <p:spPr>
          <a:xfrm>
            <a:off x="0" y="1905000"/>
            <a:ext cx="9067800" cy="25146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277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839946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Box 6"/>
          <p:cNvSpPr txBox="1">
            <a:spLocks noChangeArrowheads="1"/>
          </p:cNvSpPr>
          <p:nvPr/>
        </p:nvSpPr>
        <p:spPr bwMode="auto">
          <a:xfrm>
            <a:off x="5562600" y="457200"/>
            <a:ext cx="251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Save from the Print Command.  </a:t>
            </a:r>
          </a:p>
        </p:txBody>
      </p:sp>
      <p:cxnSp>
        <p:nvCxnSpPr>
          <p:cNvPr id="11" name="Straight Arrow Connector 10"/>
          <p:cNvCxnSpPr/>
          <p:nvPr/>
        </p:nvCxnSpPr>
        <p:spPr>
          <a:xfrm>
            <a:off x="6934200" y="1143000"/>
            <a:ext cx="1600200" cy="1219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8"/>
            <a:ext cx="7315200" cy="1173162"/>
          </a:xfrm>
        </p:spPr>
        <p:txBody>
          <a:bodyPr/>
          <a:lstStyle/>
          <a:p>
            <a:r>
              <a:rPr lang="en-US" altLang="en-US" sz="2800" smtClean="0"/>
              <a:t>Home Page:</a:t>
            </a:r>
            <a:br>
              <a:rPr lang="en-US" altLang="en-US" sz="2800" smtClean="0"/>
            </a:br>
            <a:r>
              <a:rPr lang="en-US" altLang="en-US" sz="2800" smtClean="0"/>
              <a:t>https://pa.countingopinions.com</a:t>
            </a:r>
          </a:p>
        </p:txBody>
      </p:sp>
      <p:cxnSp>
        <p:nvCxnSpPr>
          <p:cNvPr id="5" name="Straight Arrow Connector 4"/>
          <p:cNvCxnSpPr/>
          <p:nvPr/>
        </p:nvCxnSpPr>
        <p:spPr>
          <a:xfrm>
            <a:off x="1524000" y="4114800"/>
            <a:ext cx="45720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1447800" y="4419600"/>
            <a:ext cx="533400" cy="152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1371600" y="4648200"/>
            <a:ext cx="609600" cy="152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95560"/>
            <a:ext cx="9144000" cy="3771840"/>
          </a:xfrm>
          <a:prstGeom prst="rect">
            <a:avLst/>
          </a:prstGeom>
        </p:spPr>
      </p:pic>
      <p:cxnSp>
        <p:nvCxnSpPr>
          <p:cNvPr id="6" name="Straight Arrow Connector 5"/>
          <p:cNvCxnSpPr/>
          <p:nvPr/>
        </p:nvCxnSpPr>
        <p:spPr>
          <a:xfrm>
            <a:off x="2895600" y="3124200"/>
            <a:ext cx="1371600" cy="1066800"/>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057400"/>
            <a:ext cx="82296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Box 2"/>
          <p:cNvSpPr txBox="1">
            <a:spLocks noChangeArrowheads="1"/>
          </p:cNvSpPr>
          <p:nvPr/>
        </p:nvSpPr>
        <p:spPr bwMode="auto">
          <a:xfrm>
            <a:off x="2209800" y="457200"/>
            <a:ext cx="3276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Download PDF.  Save Command on PDF.</a:t>
            </a:r>
          </a:p>
        </p:txBody>
      </p:sp>
      <p:sp>
        <p:nvSpPr>
          <p:cNvPr id="4" name="Down Arrow 3"/>
          <p:cNvSpPr/>
          <p:nvPr/>
        </p:nvSpPr>
        <p:spPr>
          <a:xfrm>
            <a:off x="3200400" y="1143000"/>
            <a:ext cx="228600" cy="419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4"/>
          <p:cNvSpPr>
            <a:spLocks noGrp="1"/>
          </p:cNvSpPr>
          <p:nvPr>
            <p:ph idx="1"/>
          </p:nvPr>
        </p:nvSpPr>
        <p:spPr>
          <a:xfrm>
            <a:off x="304800" y="533400"/>
            <a:ext cx="7848600" cy="5791200"/>
          </a:xfrm>
        </p:spPr>
        <p:txBody>
          <a:bodyPr/>
          <a:lstStyle/>
          <a:p>
            <a:r>
              <a:rPr lang="en-US" altLang="en-US" sz="2400" smtClean="0"/>
              <a:t>Do not wait for the library’s yearly audit/financial review to complete annual report.</a:t>
            </a:r>
          </a:p>
          <a:p>
            <a:r>
              <a:rPr lang="en-US" altLang="en-US" sz="2400" smtClean="0"/>
              <a:t>Please let Leslie know if you are having issues and will be running late completing the report.</a:t>
            </a:r>
          </a:p>
          <a:p>
            <a:r>
              <a:rPr lang="en-US" altLang="en-US" sz="2400" smtClean="0"/>
              <a:t>Schedule your library’s audit/review for June, July or August. </a:t>
            </a:r>
            <a:r>
              <a:rPr lang="en-US" altLang="en-US" sz="2400" smtClean="0">
                <a:solidFill>
                  <a:srgbClr val="FF0000"/>
                </a:solidFill>
              </a:rPr>
              <a:t>It is due to Leslie by September 1.  </a:t>
            </a:r>
          </a:p>
          <a:p>
            <a:r>
              <a:rPr lang="en-US" altLang="en-US" sz="2400" smtClean="0"/>
              <a:t>Send an original audit/review to Leslie for submission to Commonwealth Libraries.  The district does not need a copy.  Leslie will copy the cover letter.  The cover letter must have consistent wording:  audit throughout or review throughout.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0" y="122238"/>
            <a:ext cx="7391400" cy="563562"/>
          </a:xfrm>
        </p:spPr>
        <p:txBody>
          <a:bodyPr/>
          <a:lstStyle/>
          <a:p>
            <a:r>
              <a:rPr lang="en-US" altLang="en-US" smtClean="0"/>
              <a:t>Common Issues:</a:t>
            </a:r>
          </a:p>
        </p:txBody>
      </p:sp>
      <p:sp>
        <p:nvSpPr>
          <p:cNvPr id="35843" name="Content Placeholder 2"/>
          <p:cNvSpPr>
            <a:spLocks noGrp="1"/>
          </p:cNvSpPr>
          <p:nvPr>
            <p:ph idx="1"/>
          </p:nvPr>
        </p:nvSpPr>
        <p:spPr>
          <a:xfrm>
            <a:off x="228600" y="609600"/>
            <a:ext cx="8001000" cy="5943600"/>
          </a:xfrm>
        </p:spPr>
        <p:txBody>
          <a:bodyPr/>
          <a:lstStyle/>
          <a:p>
            <a:r>
              <a:rPr lang="en-US" altLang="en-US" sz="2000" dirty="0" smtClean="0"/>
              <a:t>Blank questions.</a:t>
            </a:r>
          </a:p>
          <a:p>
            <a:r>
              <a:rPr lang="en-US" altLang="en-US" sz="2000" dirty="0" smtClean="0"/>
              <a:t>Salary &amp; benefits information left blank (grid).</a:t>
            </a:r>
          </a:p>
          <a:p>
            <a:r>
              <a:rPr lang="en-US" altLang="en-US" sz="2000" dirty="0" smtClean="0"/>
              <a:t>Number of hours worked weekly left blank.</a:t>
            </a:r>
          </a:p>
          <a:p>
            <a:r>
              <a:rPr lang="en-US" altLang="en-US" sz="2000" dirty="0" smtClean="0"/>
              <a:t>Misc. Revenue and Misc. Expenditures </a:t>
            </a:r>
            <a:r>
              <a:rPr lang="en-US" altLang="en-US" sz="2000" dirty="0" smtClean="0">
                <a:solidFill>
                  <a:srgbClr val="FF0000"/>
                </a:solidFill>
              </a:rPr>
              <a:t>should not be over $1,000</a:t>
            </a:r>
            <a:r>
              <a:rPr lang="en-US" altLang="en-US" sz="2000" dirty="0" smtClean="0"/>
              <a:t>.</a:t>
            </a:r>
          </a:p>
          <a:p>
            <a:r>
              <a:rPr lang="en-US" altLang="en-US" sz="2000" dirty="0" smtClean="0"/>
              <a:t>Sales tax does not count as income or expenditures:  in/out.  Collecting it to pay to the state.  </a:t>
            </a:r>
          </a:p>
          <a:p>
            <a:r>
              <a:rPr lang="en-US" altLang="en-US" sz="2000" dirty="0" smtClean="0"/>
              <a:t>E-Rate is not income.  Rebates or insurance claims are not income.  Subtract from appropriate expenditure line item.  </a:t>
            </a:r>
          </a:p>
          <a:p>
            <a:r>
              <a:rPr lang="en-US" altLang="en-US" sz="2000" dirty="0" smtClean="0"/>
              <a:t>Explain any gifts classified as other.</a:t>
            </a:r>
          </a:p>
          <a:p>
            <a:r>
              <a:rPr lang="en-US" altLang="en-US" sz="2000" dirty="0" smtClean="0"/>
              <a:t>List gift, giver and value.  Gifts are things bought brand new specifically for the library.  Not second-hand, not donations</a:t>
            </a:r>
            <a:r>
              <a:rPr lang="en-US" altLang="en-US" dirty="0" smtClean="0"/>
              <a:t>.</a:t>
            </a:r>
          </a:p>
          <a:p>
            <a:r>
              <a:rPr lang="en-US" altLang="en-US" sz="2000" dirty="0" smtClean="0"/>
              <a:t>County Aid and State Aid confused</a:t>
            </a:r>
            <a:r>
              <a:rPr lang="en-US" altLang="en-US" dirty="0" smtClean="0"/>
              <a:t>.   </a:t>
            </a:r>
            <a:r>
              <a:rPr lang="en-US" altLang="en-US" sz="2000" dirty="0" smtClean="0"/>
              <a:t>County Aid is part of local government income.  </a:t>
            </a:r>
          </a:p>
          <a:p>
            <a:r>
              <a:rPr lang="en-US" altLang="en-US" sz="2000" dirty="0" smtClean="0"/>
              <a:t>Local Effort page (last page) often left blank.  Please complete.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Software not perfect.</a:t>
            </a:r>
          </a:p>
        </p:txBody>
      </p:sp>
      <p:sp>
        <p:nvSpPr>
          <p:cNvPr id="36867" name="Content Placeholder 2"/>
          <p:cNvSpPr>
            <a:spLocks noGrp="1"/>
          </p:cNvSpPr>
          <p:nvPr>
            <p:ph idx="1"/>
          </p:nvPr>
        </p:nvSpPr>
        <p:spPr/>
        <p:txBody>
          <a:bodyPr/>
          <a:lstStyle/>
          <a:p>
            <a:r>
              <a:rPr lang="en-US" altLang="en-US" dirty="0" smtClean="0"/>
              <a:t>If you notice that something didn’t carry over, for instance beginning balances, please let me know so I can notify (OCL).  They will need to input the information.</a:t>
            </a:r>
          </a:p>
          <a:p>
            <a:r>
              <a:rPr lang="en-US" altLang="en-US" dirty="0" smtClean="0"/>
              <a:t>Pre-filled data:  if you notice an error or need to edit, please let me know so I can notify OCL.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6202"/>
          </a:xfrm>
        </p:spPr>
        <p:txBody>
          <a:bodyPr/>
          <a:lstStyle/>
          <a:p>
            <a:r>
              <a:rPr lang="en-US" dirty="0" smtClean="0"/>
              <a:t>For 2020</a:t>
            </a:r>
            <a:endParaRPr lang="en-US" dirty="0"/>
          </a:p>
        </p:txBody>
      </p:sp>
      <p:sp>
        <p:nvSpPr>
          <p:cNvPr id="3" name="Text Placeholder 2"/>
          <p:cNvSpPr>
            <a:spLocks noGrp="1"/>
          </p:cNvSpPr>
          <p:nvPr>
            <p:ph type="body" idx="1"/>
          </p:nvPr>
        </p:nvSpPr>
        <p:spPr>
          <a:xfrm>
            <a:off x="457200" y="762000"/>
            <a:ext cx="4040188" cy="639762"/>
          </a:xfrm>
        </p:spPr>
        <p:txBody>
          <a:bodyPr/>
          <a:lstStyle/>
          <a:p>
            <a:r>
              <a:rPr lang="en-US" dirty="0" smtClean="0"/>
              <a:t>Programming Stats</a:t>
            </a:r>
            <a:endParaRPr lang="en-US" dirty="0"/>
          </a:p>
        </p:txBody>
      </p:sp>
      <p:sp>
        <p:nvSpPr>
          <p:cNvPr id="4" name="Content Placeholder 3"/>
          <p:cNvSpPr>
            <a:spLocks noGrp="1"/>
          </p:cNvSpPr>
          <p:nvPr>
            <p:ph sz="half" idx="2"/>
          </p:nvPr>
        </p:nvSpPr>
        <p:spPr>
          <a:xfrm>
            <a:off x="457200" y="1392797"/>
            <a:ext cx="7543800" cy="1330325"/>
          </a:xfrm>
        </p:spPr>
        <p:txBody>
          <a:bodyPr/>
          <a:lstStyle/>
          <a:p>
            <a:r>
              <a:rPr lang="en-US" dirty="0" smtClean="0"/>
              <a:t>For 2020 Tracking for next year’s report, I highly recommend using the following </a:t>
            </a:r>
            <a:r>
              <a:rPr lang="en-US" dirty="0" smtClean="0">
                <a:hlinkClick r:id="rId2"/>
              </a:rPr>
              <a:t>form</a:t>
            </a:r>
            <a:r>
              <a:rPr lang="en-US" dirty="0" smtClean="0"/>
              <a:t> so we can easily compile in the correct groups and track.</a:t>
            </a:r>
            <a:endParaRPr lang="en-US" dirty="0" smtClean="0"/>
          </a:p>
        </p:txBody>
      </p:sp>
      <p:sp>
        <p:nvSpPr>
          <p:cNvPr id="9" name="Text Placeholder 2"/>
          <p:cNvSpPr>
            <a:spLocks noGrp="1"/>
          </p:cNvSpPr>
          <p:nvPr>
            <p:ph type="body" idx="1"/>
          </p:nvPr>
        </p:nvSpPr>
        <p:spPr>
          <a:xfrm>
            <a:off x="457200" y="2343336"/>
            <a:ext cx="4040188" cy="639762"/>
          </a:xfrm>
        </p:spPr>
        <p:txBody>
          <a:bodyPr/>
          <a:lstStyle/>
          <a:p>
            <a:r>
              <a:rPr lang="en-US" dirty="0" smtClean="0"/>
              <a:t>QuickBooks</a:t>
            </a:r>
            <a:endParaRPr lang="en-US" dirty="0"/>
          </a:p>
        </p:txBody>
      </p:sp>
      <p:sp>
        <p:nvSpPr>
          <p:cNvPr id="10" name="Content Placeholder 3"/>
          <p:cNvSpPr>
            <a:spLocks noGrp="1"/>
          </p:cNvSpPr>
          <p:nvPr>
            <p:ph sz="half" idx="2"/>
          </p:nvPr>
        </p:nvSpPr>
        <p:spPr>
          <a:xfrm>
            <a:off x="457200" y="2876736"/>
            <a:ext cx="7543800" cy="914400"/>
          </a:xfrm>
        </p:spPr>
        <p:txBody>
          <a:bodyPr/>
          <a:lstStyle/>
          <a:p>
            <a:r>
              <a:rPr lang="en-US" dirty="0" smtClean="0"/>
              <a:t>Utilize the provided chart of account with the corresponding annual report line item numbers</a:t>
            </a:r>
            <a:endParaRPr lang="en-US" dirty="0" smtClean="0"/>
          </a:p>
        </p:txBody>
      </p:sp>
      <p:sp>
        <p:nvSpPr>
          <p:cNvPr id="11" name="Content Placeholder 3"/>
          <p:cNvSpPr>
            <a:spLocks noGrp="1"/>
          </p:cNvSpPr>
          <p:nvPr>
            <p:ph sz="half" idx="2"/>
          </p:nvPr>
        </p:nvSpPr>
        <p:spPr>
          <a:xfrm>
            <a:off x="457200" y="4038600"/>
            <a:ext cx="7543800" cy="1219200"/>
          </a:xfrm>
        </p:spPr>
        <p:txBody>
          <a:bodyPr/>
          <a:lstStyle/>
          <a:p>
            <a:r>
              <a:rPr lang="en-US" dirty="0" smtClean="0"/>
              <a:t>Run all ILL through </a:t>
            </a:r>
            <a:r>
              <a:rPr lang="en-US" dirty="0" err="1" smtClean="0"/>
              <a:t>AccessPA</a:t>
            </a:r>
            <a:r>
              <a:rPr lang="en-US" dirty="0" smtClean="0"/>
              <a:t> to accurately track stats. If you need help setting up your borrowing list, please ask!</a:t>
            </a:r>
            <a:endParaRPr lang="en-US" dirty="0" smtClean="0"/>
          </a:p>
        </p:txBody>
      </p:sp>
      <p:sp>
        <p:nvSpPr>
          <p:cNvPr id="12" name="Text Placeholder 2"/>
          <p:cNvSpPr>
            <a:spLocks noGrp="1"/>
          </p:cNvSpPr>
          <p:nvPr>
            <p:ph type="body" idx="1"/>
          </p:nvPr>
        </p:nvSpPr>
        <p:spPr>
          <a:xfrm>
            <a:off x="455612" y="3486336"/>
            <a:ext cx="4040188" cy="639762"/>
          </a:xfrm>
        </p:spPr>
        <p:txBody>
          <a:bodyPr/>
          <a:lstStyle/>
          <a:p>
            <a:r>
              <a:rPr lang="en-US" dirty="0" smtClean="0"/>
              <a:t>ILL</a:t>
            </a:r>
            <a:endParaRPr lang="en-US" dirty="0"/>
          </a:p>
        </p:txBody>
      </p:sp>
      <p:sp>
        <p:nvSpPr>
          <p:cNvPr id="14" name="Text Placeholder 2"/>
          <p:cNvSpPr>
            <a:spLocks noGrp="1"/>
          </p:cNvSpPr>
          <p:nvPr>
            <p:ph type="body" idx="1"/>
          </p:nvPr>
        </p:nvSpPr>
        <p:spPr>
          <a:xfrm>
            <a:off x="457200" y="4999038"/>
            <a:ext cx="4040188" cy="639762"/>
          </a:xfrm>
        </p:spPr>
        <p:txBody>
          <a:bodyPr/>
          <a:lstStyle/>
          <a:p>
            <a:r>
              <a:rPr lang="en-US" dirty="0" smtClean="0"/>
              <a:t>Catalog</a:t>
            </a:r>
            <a:endParaRPr lang="en-US" dirty="0"/>
          </a:p>
        </p:txBody>
      </p:sp>
      <p:sp>
        <p:nvSpPr>
          <p:cNvPr id="15" name="Content Placeholder 3"/>
          <p:cNvSpPr>
            <a:spLocks noGrp="1"/>
          </p:cNvSpPr>
          <p:nvPr>
            <p:ph sz="half" idx="2"/>
          </p:nvPr>
        </p:nvSpPr>
        <p:spPr>
          <a:xfrm>
            <a:off x="451130" y="5562600"/>
            <a:ext cx="7543800" cy="1219200"/>
          </a:xfrm>
        </p:spPr>
        <p:txBody>
          <a:bodyPr/>
          <a:lstStyle/>
          <a:p>
            <a:r>
              <a:rPr lang="en-US" dirty="0" smtClean="0"/>
              <a:t>If your collections are not correct or your reports are not setup to run the ones necessary for the annual report, please ask for help!</a:t>
            </a:r>
            <a:endParaRPr lang="en-US" dirty="0" smtClean="0"/>
          </a:p>
        </p:txBody>
      </p:sp>
    </p:spTree>
    <p:extLst>
      <p:ext uri="{BB962C8B-B14F-4D97-AF65-F5344CB8AC3E}">
        <p14:creationId xmlns:p14="http://schemas.microsoft.com/office/powerpoint/2010/main" val="23873350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TIMS and PPID #’s</a:t>
            </a:r>
          </a:p>
        </p:txBody>
      </p:sp>
      <p:sp>
        <p:nvSpPr>
          <p:cNvPr id="24579" name="Content Placeholder 2"/>
          <p:cNvSpPr>
            <a:spLocks noGrp="1"/>
          </p:cNvSpPr>
          <p:nvPr>
            <p:ph idx="1"/>
          </p:nvPr>
        </p:nvSpPr>
        <p:spPr/>
        <p:txBody>
          <a:bodyPr/>
          <a:lstStyle/>
          <a:p>
            <a:pPr>
              <a:defRPr/>
            </a:pPr>
            <a:r>
              <a:rPr lang="en-US" dirty="0" smtClean="0"/>
              <a:t>Leslie can email you the </a:t>
            </a:r>
            <a:r>
              <a:rPr lang="en-US" dirty="0" smtClean="0">
                <a:solidFill>
                  <a:srgbClr val="FF0000"/>
                </a:solidFill>
              </a:rPr>
              <a:t>updated </a:t>
            </a:r>
            <a:r>
              <a:rPr lang="en-US" dirty="0" smtClean="0"/>
              <a:t>instructions.</a:t>
            </a:r>
          </a:p>
          <a:p>
            <a:pPr>
              <a:defRPr/>
            </a:pPr>
            <a:r>
              <a:rPr lang="en-US" dirty="0" smtClean="0"/>
              <a:t>PPID numbers are </a:t>
            </a:r>
            <a:r>
              <a:rPr lang="en-US" dirty="0" smtClean="0">
                <a:solidFill>
                  <a:schemeClr val="tx2">
                    <a:lumMod val="60000"/>
                    <a:lumOff val="40000"/>
                  </a:schemeClr>
                </a:solidFill>
              </a:rPr>
              <a:t>mandatory if you have public library certification</a:t>
            </a:r>
            <a:r>
              <a:rPr lang="en-US" dirty="0" smtClean="0"/>
              <a:t>.  If you do not have a PPID number, insert 7 – zeros.</a:t>
            </a:r>
          </a:p>
          <a:p>
            <a:pPr>
              <a:defRPr/>
            </a:pPr>
            <a:r>
              <a:rPr lang="en-US" dirty="0" smtClean="0"/>
              <a:t>You must do this step yourself, asks for specific information.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33400" y="2362200"/>
            <a:ext cx="7543800" cy="1295400"/>
          </a:xfrm>
        </p:spPr>
        <p:txBody>
          <a:bodyPr/>
          <a:lstStyle/>
          <a:p>
            <a:r>
              <a:rPr lang="en-US" altLang="en-US" smtClean="0"/>
              <a:t>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52400" y="533400"/>
            <a:ext cx="8763000" cy="6019800"/>
          </a:xfrm>
        </p:spPr>
        <p:txBody>
          <a:bodyPr/>
          <a:lstStyle/>
          <a:p>
            <a:pPr>
              <a:defRPr/>
            </a:pPr>
            <a:r>
              <a:rPr lang="en-US" sz="2000" dirty="0" smtClean="0"/>
              <a:t>A username and password are required. Same as last year</a:t>
            </a:r>
          </a:p>
          <a:p>
            <a:pPr>
              <a:defRPr/>
            </a:pPr>
            <a:r>
              <a:rPr lang="en-US" sz="2000" dirty="0" smtClean="0"/>
              <a:t>If unable to log in, try another browser. If still unable, try another </a:t>
            </a:r>
            <a:br>
              <a:rPr lang="en-US" sz="2000" dirty="0" smtClean="0"/>
            </a:br>
            <a:r>
              <a:rPr lang="en-US" sz="2000" dirty="0" smtClean="0"/>
              <a:t>PC.  System does get busy or “go down”. Wait and try again. </a:t>
            </a:r>
          </a:p>
          <a:p>
            <a:pPr marL="0" indent="0">
              <a:buNone/>
              <a:defRPr/>
            </a:pPr>
            <a:r>
              <a:rPr lang="en-US" sz="2000" dirty="0"/>
              <a:t> </a:t>
            </a:r>
            <a:r>
              <a:rPr lang="en-US" sz="2000" dirty="0" smtClean="0"/>
              <a:t>    Call Leslie to see if she can get into the system.</a:t>
            </a:r>
          </a:p>
          <a:p>
            <a:pPr>
              <a:defRPr/>
            </a:pPr>
            <a:r>
              <a:rPr lang="en-US" sz="2000" dirty="0" smtClean="0">
                <a:solidFill>
                  <a:schemeClr val="tx2">
                    <a:lumMod val="60000"/>
                    <a:lumOff val="40000"/>
                  </a:schemeClr>
                </a:solidFill>
              </a:rPr>
              <a:t>Answer ALL questions that pertain to your library and fill out all tables (Utilize last year’s report)</a:t>
            </a:r>
            <a:r>
              <a:rPr lang="en-US" sz="2000" dirty="0" smtClean="0"/>
              <a:t>.</a:t>
            </a:r>
          </a:p>
          <a:p>
            <a:pPr>
              <a:defRPr/>
            </a:pPr>
            <a:r>
              <a:rPr lang="en-US" sz="2000" dirty="0" smtClean="0"/>
              <a:t>Report cannot be submitted if there are items unanswered. (Edit checks.)</a:t>
            </a:r>
          </a:p>
          <a:p>
            <a:pPr>
              <a:defRPr/>
            </a:pPr>
            <a:r>
              <a:rPr lang="en-US" sz="2000" dirty="0" smtClean="0">
                <a:solidFill>
                  <a:schemeClr val="tx2">
                    <a:lumMod val="60000"/>
                    <a:lumOff val="40000"/>
                  </a:schemeClr>
                </a:solidFill>
              </a:rPr>
              <a:t>Round to the nearest full dollar.  No cents</a:t>
            </a:r>
            <a:r>
              <a:rPr lang="en-US" sz="2000" dirty="0" smtClean="0"/>
              <a:t>.</a:t>
            </a:r>
          </a:p>
          <a:p>
            <a:pPr>
              <a:defRPr/>
            </a:pPr>
            <a:r>
              <a:rPr lang="en-US" sz="2000" dirty="0" smtClean="0"/>
              <a:t>Software totals for you (shaded boxes)!  Your printed copy will NOT show the shaded boxes—don’t “TOTAL”, wait and let the software do it for you so you aren’t double adding things. Numbers on the far right are last year’s numbers, so you can track if you are on par.</a:t>
            </a:r>
          </a:p>
          <a:p>
            <a:pPr>
              <a:defRPr/>
            </a:pPr>
            <a:r>
              <a:rPr lang="en-US" sz="2000" dirty="0" smtClean="0">
                <a:solidFill>
                  <a:schemeClr val="tx2">
                    <a:lumMod val="60000"/>
                    <a:lumOff val="40000"/>
                  </a:schemeClr>
                </a:solidFill>
              </a:rPr>
              <a:t>Use notes to explain data.  Also a helpful tool to remind you of extraordinary circumstances that may have occurred during the year</a:t>
            </a:r>
            <a:r>
              <a:rPr lang="en-US" sz="2000" dirty="0" smtClean="0"/>
              <a:t>.</a:t>
            </a:r>
          </a:p>
          <a:p>
            <a:pPr>
              <a:defRPr/>
            </a:pPr>
            <a:r>
              <a:rPr lang="en-US" sz="2000" dirty="0" smtClean="0"/>
              <a:t>Leslie can view the report and make changes.  Please call if you are working on it and have specific questions.  </a:t>
            </a:r>
          </a:p>
          <a:p>
            <a:pPr>
              <a:defRPr/>
            </a:pPr>
            <a:r>
              <a:rPr lang="en-US" sz="2000" dirty="0" smtClean="0"/>
              <a:t>Do not “panic” if your numbers don’t match! Call Leslie.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304800"/>
            <a:ext cx="8763000" cy="6400800"/>
          </a:xfrm>
        </p:spPr>
        <p:txBody>
          <a:bodyPr/>
          <a:lstStyle/>
          <a:p>
            <a:pPr eaLnBrk="1" hangingPunct="1"/>
            <a:r>
              <a:rPr lang="en-US" altLang="en-US" sz="2400" dirty="0" smtClean="0"/>
              <a:t>Print blank form:  </a:t>
            </a:r>
            <a:r>
              <a:rPr lang="en-US" altLang="en-US" sz="2400" dirty="0" smtClean="0">
                <a:hlinkClick r:id="rId3"/>
              </a:rPr>
              <a:t>https://pa.countingopinions.com/</a:t>
            </a:r>
            <a:endParaRPr lang="en-US" altLang="en-US" sz="2400" dirty="0" smtClean="0"/>
          </a:p>
          <a:p>
            <a:pPr eaLnBrk="1" hangingPunct="1"/>
            <a:r>
              <a:rPr lang="en-US" altLang="en-US" sz="2400" dirty="0" smtClean="0"/>
              <a:t>Note statistics required.</a:t>
            </a:r>
          </a:p>
          <a:p>
            <a:pPr eaLnBrk="1" hangingPunct="1"/>
            <a:r>
              <a:rPr lang="en-US" altLang="en-US" sz="2400" dirty="0" smtClean="0"/>
              <a:t>Gather statistics from calendar year 2019.  If your </a:t>
            </a:r>
            <a:br>
              <a:rPr lang="en-US" altLang="en-US" sz="2400" dirty="0" smtClean="0"/>
            </a:br>
            <a:r>
              <a:rPr lang="en-US" altLang="en-US" sz="2400" dirty="0" smtClean="0"/>
              <a:t>library doesn’t collect a required stat, start collecting that data ASAP. (i.e. Wireless Internet usage—if you don’t have the router capability to count—you should be doing a quarterly sampling.)</a:t>
            </a:r>
          </a:p>
          <a:p>
            <a:pPr eaLnBrk="1" hangingPunct="1"/>
            <a:r>
              <a:rPr lang="en-US" altLang="en-US" sz="2400" dirty="0" smtClean="0"/>
              <a:t>Follow instructions for indicating statistics not collected.</a:t>
            </a:r>
          </a:p>
          <a:p>
            <a:pPr eaLnBrk="1" hangingPunct="1"/>
            <a:r>
              <a:rPr lang="en-US" altLang="en-US" sz="2400" dirty="0" smtClean="0"/>
              <a:t>OCL emailed directors with instructions, due dates and CHANGES for 2019.  (Friday, January 17, 2020)</a:t>
            </a:r>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Library</a:t>
            </a:r>
            <a:endParaRPr lang="en-US" dirty="0"/>
          </a:p>
        </p:txBody>
      </p:sp>
      <p:sp>
        <p:nvSpPr>
          <p:cNvPr id="3" name="Content Placeholder 2"/>
          <p:cNvSpPr>
            <a:spLocks noGrp="1"/>
          </p:cNvSpPr>
          <p:nvPr>
            <p:ph idx="1"/>
          </p:nvPr>
        </p:nvSpPr>
        <p:spPr/>
        <p:txBody>
          <a:bodyPr/>
          <a:lstStyle/>
          <a:p>
            <a:r>
              <a:rPr lang="en-US" dirty="0" smtClean="0"/>
              <a:t>Double check all the data about your library</a:t>
            </a:r>
          </a:p>
          <a:p>
            <a:r>
              <a:rPr lang="en-US" dirty="0" smtClean="0"/>
              <a:t>Fill in the current director’s information</a:t>
            </a:r>
          </a:p>
          <a:p>
            <a:r>
              <a:rPr lang="en-US" dirty="0" smtClean="0"/>
              <a:t>No one is part of a system in the Seneca District and no one has a bookmobile. Do not answer questions regarding these items.</a:t>
            </a:r>
          </a:p>
          <a:p>
            <a:r>
              <a:rPr lang="en-US" dirty="0" smtClean="0"/>
              <a:t>Know your legislators</a:t>
            </a:r>
          </a:p>
          <a:p>
            <a:r>
              <a:rPr lang="en-US" dirty="0" smtClean="0"/>
              <a:t>What type of Library are you?</a:t>
            </a:r>
          </a:p>
          <a:p>
            <a:r>
              <a:rPr lang="en-US" dirty="0" smtClean="0"/>
              <a:t>What are your hours open? Lines 43-48 </a:t>
            </a:r>
            <a:endParaRPr lang="en-US" dirty="0"/>
          </a:p>
        </p:txBody>
      </p:sp>
    </p:spTree>
    <p:extLst>
      <p:ext uri="{BB962C8B-B14F-4D97-AF65-F5344CB8AC3E}">
        <p14:creationId xmlns:p14="http://schemas.microsoft.com/office/powerpoint/2010/main" val="967239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152400" y="609600"/>
            <a:ext cx="8458200" cy="6248400"/>
          </a:xfrm>
        </p:spPr>
        <p:txBody>
          <a:bodyPr/>
          <a:lstStyle/>
          <a:p>
            <a:pPr eaLnBrk="1" hangingPunct="1"/>
            <a:r>
              <a:rPr lang="en-US" altLang="en-US" dirty="0" smtClean="0"/>
              <a:t>Population figures: pre-populated by Commonwealth Libraries.  Won’t change </a:t>
            </a:r>
            <a:br>
              <a:rPr lang="en-US" altLang="en-US" dirty="0" smtClean="0"/>
            </a:br>
            <a:r>
              <a:rPr lang="en-US" altLang="en-US" dirty="0" smtClean="0"/>
              <a:t>until after the next census.</a:t>
            </a:r>
          </a:p>
          <a:p>
            <a:pPr eaLnBrk="1" hangingPunct="1"/>
            <a:r>
              <a:rPr lang="en-US" altLang="en-US" dirty="0" smtClean="0"/>
              <a:t>Annual Public Service Hours:  CALCULATE! Subtract out days your library was closed!!  Holidays, weekends, emergencies, renovation, community event days.  Subtract from your Annual Public Service Hours!   Make notations for anything extraordinary that happened to decrease those hours.</a:t>
            </a:r>
          </a:p>
          <a:p>
            <a:pPr eaLnBrk="1" hangingPunct="1"/>
            <a:r>
              <a:rPr lang="en-US" altLang="en-US" dirty="0" smtClean="0"/>
              <a:t>Use the “note” feature (to the left of the answer                )   )to explain edit checks and anything unusual or extraordinary that occurred.  </a:t>
            </a:r>
          </a:p>
          <a:p>
            <a:pPr eaLnBrk="1" hangingPunct="1">
              <a:buFont typeface="Wingdings" panose="05000000000000000000" pitchFamily="2" charset="2"/>
              <a:buNone/>
            </a:pPr>
            <a:endParaRPr lang="en-US" altLang="en-US" dirty="0" smtClean="0"/>
          </a:p>
        </p:txBody>
      </p:sp>
      <p:pic>
        <p:nvPicPr>
          <p:cNvPr id="2150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943600"/>
            <a:ext cx="4079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reference question?</a:t>
            </a:r>
            <a:endParaRPr lang="en-US" dirty="0"/>
          </a:p>
        </p:txBody>
      </p:sp>
      <p:sp>
        <p:nvSpPr>
          <p:cNvPr id="3" name="Content Placeholder 2"/>
          <p:cNvSpPr>
            <a:spLocks noGrp="1"/>
          </p:cNvSpPr>
          <p:nvPr>
            <p:ph idx="1"/>
          </p:nvPr>
        </p:nvSpPr>
        <p:spPr/>
        <p:txBody>
          <a:bodyPr/>
          <a:lstStyle/>
          <a:p>
            <a:r>
              <a:rPr lang="en-US" sz="1400" dirty="0" smtClean="0"/>
              <a:t>Definition: A reference transaction includes information and referral service as well as unscheduled individual instruction and assistance in using information sources (including web sites and computer-assisted instruction). Count Readers Advisory questions as reference transactions.</a:t>
            </a:r>
          </a:p>
          <a:p>
            <a:r>
              <a:rPr lang="en-US" sz="1400" dirty="0" smtClean="0"/>
              <a:t>Information sources include (a) printed and non-printed material; (b) machine-readable databases (including computer-assisted instruction); (c) the library's own catalogs and other holdings records; (d) other libraries and institutions through communication or referral; and (e) persons both inside and outside the library.</a:t>
            </a:r>
          </a:p>
          <a:p>
            <a:r>
              <a:rPr lang="en-US" sz="1400" dirty="0" smtClean="0"/>
              <a:t>When a staff member uses information gained from previous use of information sources to answer a question, the transaction is reported as a reference transaction even if the source is not consulted again.</a:t>
            </a:r>
          </a:p>
          <a:p>
            <a:r>
              <a:rPr lang="en-US" sz="1400" dirty="0" smtClean="0"/>
              <a:t>If a contact includes both reference and directional services, it should be reported as one reference transaction. Duration should not be an element in determining whether a transaction is a reference transaction.</a:t>
            </a:r>
          </a:p>
          <a:p>
            <a:r>
              <a:rPr lang="en-US" sz="1400" dirty="0" smtClean="0"/>
              <a:t>NOTE: It is essential that libraries do not include directional transactions in the report of reference transactions. Directional transactions include giving instruction for locating staff, library users, or physical features within the library. Examples of directional transactions include, “Where is the reference librarian? Where is Susan Smith? Where is the rest room? Where are the 600s? Can you help me make a photocopy?”</a:t>
            </a:r>
            <a:endParaRPr lang="en-US" sz="1400" dirty="0"/>
          </a:p>
        </p:txBody>
      </p:sp>
    </p:spTree>
    <p:extLst>
      <p:ext uri="{BB962C8B-B14F-4D97-AF65-F5344CB8AC3E}">
        <p14:creationId xmlns:p14="http://schemas.microsoft.com/office/powerpoint/2010/main" val="688754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1836738"/>
            <a:ext cx="8229600" cy="4411662"/>
          </a:xfrm>
        </p:spPr>
        <p:txBody>
          <a:bodyPr/>
          <a:lstStyle/>
          <a:p>
            <a:pPr eaLnBrk="1" hangingPunct="1"/>
            <a:r>
              <a:rPr lang="en-US" altLang="en-US" smtClean="0"/>
              <a:t>Annual number of library visits:   your library should “really” have a mechanism in place for calculating:  quarterly tally (multiplied by 6.5); electronic people counters.</a:t>
            </a:r>
          </a:p>
          <a:p>
            <a:pPr eaLnBrk="1" hangingPunct="1"/>
            <a:r>
              <a:rPr lang="en-US" altLang="en-US" smtClean="0"/>
              <a:t>The state wants it to be close to accurate.  </a:t>
            </a:r>
          </a:p>
          <a:p>
            <a:pPr eaLnBrk="1" hangingPunct="1"/>
            <a:r>
              <a:rPr lang="en-US" altLang="en-US" smtClean="0">
                <a:hlinkClick r:id="rId3"/>
              </a:rPr>
              <a:t>www.sensourceinc.com</a:t>
            </a:r>
            <a:r>
              <a:rPr lang="en-US" altLang="en-US" smtClean="0"/>
              <a:t>  affordable solutions, door counters.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you find this information?</a:t>
            </a:r>
            <a:endParaRPr lang="en-US" dirty="0"/>
          </a:p>
        </p:txBody>
      </p:sp>
      <p:sp>
        <p:nvSpPr>
          <p:cNvPr id="3" name="Text Placeholder 2"/>
          <p:cNvSpPr>
            <a:spLocks noGrp="1"/>
          </p:cNvSpPr>
          <p:nvPr>
            <p:ph type="body" idx="1"/>
          </p:nvPr>
        </p:nvSpPr>
        <p:spPr/>
        <p:txBody>
          <a:bodyPr/>
          <a:lstStyle/>
          <a:p>
            <a:r>
              <a:rPr lang="en-US" dirty="0"/>
              <a:t>ILS (Polaris or Evolve</a:t>
            </a:r>
            <a:r>
              <a:rPr lang="en-US" dirty="0" smtClean="0"/>
              <a:t>)</a:t>
            </a:r>
            <a:endParaRPr lang="en-US" dirty="0"/>
          </a:p>
        </p:txBody>
      </p:sp>
      <p:sp>
        <p:nvSpPr>
          <p:cNvPr id="4" name="Content Placeholder 3"/>
          <p:cNvSpPr>
            <a:spLocks noGrp="1"/>
          </p:cNvSpPr>
          <p:nvPr>
            <p:ph sz="half" idx="2"/>
          </p:nvPr>
        </p:nvSpPr>
        <p:spPr/>
        <p:txBody>
          <a:bodyPr/>
          <a:lstStyle/>
          <a:p>
            <a:r>
              <a:rPr lang="en-US" dirty="0" smtClean="0"/>
              <a:t>Line 42 will come from ILS</a:t>
            </a:r>
          </a:p>
          <a:p>
            <a:r>
              <a:rPr lang="en-US" dirty="0" smtClean="0"/>
              <a:t>Lines 51 &amp; 52 will come from ILS</a:t>
            </a:r>
          </a:p>
          <a:p>
            <a:pPr lvl="1"/>
            <a:r>
              <a:rPr lang="en-US" dirty="0"/>
              <a:t>Statistical Summary under the System </a:t>
            </a:r>
            <a:r>
              <a:rPr lang="en-US" dirty="0" smtClean="0"/>
              <a:t>reports-Polaris</a:t>
            </a:r>
          </a:p>
          <a:p>
            <a:pPr lvl="1"/>
            <a:r>
              <a:rPr lang="en-US" dirty="0" smtClean="0"/>
              <a:t>Summary of Checkout/or physical Items-Evolve</a:t>
            </a:r>
          </a:p>
          <a:p>
            <a:r>
              <a:rPr lang="en-US" dirty="0" smtClean="0"/>
              <a:t>Cheat Sheet on 52a &amp; 52c</a:t>
            </a:r>
            <a:endParaRPr lang="en-US" dirty="0"/>
          </a:p>
        </p:txBody>
      </p:sp>
      <p:sp>
        <p:nvSpPr>
          <p:cNvPr id="5" name="Text Placeholder 4"/>
          <p:cNvSpPr>
            <a:spLocks noGrp="1"/>
          </p:cNvSpPr>
          <p:nvPr>
            <p:ph type="body" sz="quarter" idx="3"/>
          </p:nvPr>
        </p:nvSpPr>
        <p:spPr/>
        <p:txBody>
          <a:bodyPr/>
          <a:lstStyle/>
          <a:p>
            <a:r>
              <a:rPr lang="en-US" dirty="0" smtClean="0"/>
              <a:t>Financial Information</a:t>
            </a:r>
            <a:endParaRPr lang="en-US" dirty="0"/>
          </a:p>
        </p:txBody>
      </p:sp>
      <p:sp>
        <p:nvSpPr>
          <p:cNvPr id="6" name="Content Placeholder 5"/>
          <p:cNvSpPr>
            <a:spLocks noGrp="1"/>
          </p:cNvSpPr>
          <p:nvPr>
            <p:ph sz="quarter" idx="4"/>
          </p:nvPr>
        </p:nvSpPr>
        <p:spPr/>
        <p:txBody>
          <a:bodyPr/>
          <a:lstStyle/>
          <a:p>
            <a:r>
              <a:rPr lang="en-US" dirty="0" smtClean="0"/>
              <a:t>Refer to Chart of Account Provided With Line Items</a:t>
            </a:r>
            <a:endParaRPr lang="en-US" dirty="0"/>
          </a:p>
        </p:txBody>
      </p:sp>
    </p:spTree>
    <p:extLst>
      <p:ext uri="{BB962C8B-B14F-4D97-AF65-F5344CB8AC3E}">
        <p14:creationId xmlns:p14="http://schemas.microsoft.com/office/powerpoint/2010/main" val="924747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43926</TotalTime>
  <Words>2189</Words>
  <Application>Microsoft Office PowerPoint</Application>
  <PresentationFormat>On-screen Show (4:3)</PresentationFormat>
  <Paragraphs>178</Paragraphs>
  <Slides>26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Times New Roman</vt:lpstr>
      <vt:lpstr>Verdana</vt:lpstr>
      <vt:lpstr>Wingdings</vt:lpstr>
      <vt:lpstr>Network</vt:lpstr>
      <vt:lpstr>Annual Report 101</vt:lpstr>
      <vt:lpstr>Home Page: https://pa.countingopinions.com</vt:lpstr>
      <vt:lpstr>PowerPoint Presentation</vt:lpstr>
      <vt:lpstr>PowerPoint Presentation</vt:lpstr>
      <vt:lpstr>Know Your Library</vt:lpstr>
      <vt:lpstr>PowerPoint Presentation</vt:lpstr>
      <vt:lpstr>What is a reference question?</vt:lpstr>
      <vt:lpstr>PowerPoint Presentation</vt:lpstr>
      <vt:lpstr>Where do you find this information?</vt:lpstr>
      <vt:lpstr>PowerPoint Presentation</vt:lpstr>
      <vt:lpstr>PowerPoint Presentation</vt:lpstr>
      <vt:lpstr>Work Programs </vt:lpstr>
      <vt:lpstr>Shared Expenses </vt:lpstr>
      <vt:lpstr>Local Government Income</vt:lpstr>
      <vt:lpstr>PowerPoint Presentation</vt:lpstr>
      <vt:lpstr>PowerPoint Presentation</vt:lpstr>
      <vt:lpstr>Deadlines:</vt:lpstr>
      <vt:lpstr>PowerPoint Presentation</vt:lpstr>
      <vt:lpstr>PowerPoint Presentation</vt:lpstr>
      <vt:lpstr>PowerPoint Presentation</vt:lpstr>
      <vt:lpstr>PowerPoint Presentation</vt:lpstr>
      <vt:lpstr>Common Issues:</vt:lpstr>
      <vt:lpstr>Software not perfect.</vt:lpstr>
      <vt:lpstr>For 2020</vt:lpstr>
      <vt:lpstr>TIMS and PPID #’s</vt:lpstr>
      <vt:lpstr>     ???Questions???</vt:lpstr>
    </vt:vector>
  </TitlesOfParts>
  <Company>Citizens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101</dc:title>
  <dc:creator>Melinda Tanner</dc:creator>
  <cp:lastModifiedBy>Leslie LaBarte</cp:lastModifiedBy>
  <cp:revision>101</cp:revision>
  <cp:lastPrinted>2020-01-30T21:14:50Z</cp:lastPrinted>
  <dcterms:created xsi:type="dcterms:W3CDTF">2011-01-12T19:17:07Z</dcterms:created>
  <dcterms:modified xsi:type="dcterms:W3CDTF">2020-02-03T17:28:15Z</dcterms:modified>
</cp:coreProperties>
</file>